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490" r:id="rId2"/>
    <p:sldId id="491" r:id="rId3"/>
    <p:sldId id="492" r:id="rId4"/>
    <p:sldId id="493" r:id="rId5"/>
    <p:sldId id="494" r:id="rId6"/>
    <p:sldId id="495" r:id="rId7"/>
    <p:sldId id="496" r:id="rId8"/>
    <p:sldId id="497" r:id="rId9"/>
    <p:sldId id="498" r:id="rId10"/>
    <p:sldId id="499" r:id="rId11"/>
    <p:sldId id="501" r:id="rId12"/>
    <p:sldId id="500" r:id="rId13"/>
    <p:sldId id="502" r:id="rId14"/>
    <p:sldId id="503" r:id="rId15"/>
    <p:sldId id="504" r:id="rId16"/>
    <p:sldId id="505" r:id="rId17"/>
    <p:sldId id="506" r:id="rId18"/>
    <p:sldId id="509" r:id="rId19"/>
    <p:sldId id="507" r:id="rId20"/>
    <p:sldId id="508" r:id="rId21"/>
    <p:sldId id="510" r:id="rId22"/>
    <p:sldId id="511" r:id="rId23"/>
    <p:sldId id="512" r:id="rId24"/>
    <p:sldId id="513" r:id="rId25"/>
    <p:sldId id="514" r:id="rId26"/>
    <p:sldId id="515" r:id="rId27"/>
    <p:sldId id="516" r:id="rId28"/>
    <p:sldId id="519" r:id="rId29"/>
    <p:sldId id="520" r:id="rId30"/>
    <p:sldId id="521" r:id="rId31"/>
    <p:sldId id="522" r:id="rId32"/>
    <p:sldId id="523" r:id="rId33"/>
    <p:sldId id="524" r:id="rId34"/>
    <p:sldId id="525" r:id="rId35"/>
    <p:sldId id="551" r:id="rId36"/>
    <p:sldId id="552" r:id="rId37"/>
    <p:sldId id="526" r:id="rId38"/>
    <p:sldId id="527" r:id="rId39"/>
    <p:sldId id="528" r:id="rId40"/>
    <p:sldId id="529" r:id="rId41"/>
    <p:sldId id="530" r:id="rId42"/>
    <p:sldId id="531" r:id="rId43"/>
    <p:sldId id="532" r:id="rId44"/>
    <p:sldId id="533" r:id="rId45"/>
    <p:sldId id="534" r:id="rId46"/>
    <p:sldId id="535" r:id="rId47"/>
    <p:sldId id="536" r:id="rId48"/>
    <p:sldId id="537" r:id="rId49"/>
    <p:sldId id="538" r:id="rId50"/>
    <p:sldId id="539" r:id="rId51"/>
    <p:sldId id="540" r:id="rId52"/>
    <p:sldId id="541" r:id="rId53"/>
    <p:sldId id="542" r:id="rId54"/>
    <p:sldId id="543" r:id="rId55"/>
    <p:sldId id="544" r:id="rId56"/>
    <p:sldId id="545" r:id="rId57"/>
    <p:sldId id="546" r:id="rId58"/>
    <p:sldId id="547" r:id="rId59"/>
    <p:sldId id="548" r:id="rId60"/>
    <p:sldId id="549" r:id="rId6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b="1" kern="1200">
        <a:solidFill>
          <a:schemeClr val="bg1"/>
        </a:solidFill>
        <a:latin typeface="Rockwell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b="1" kern="1200">
        <a:solidFill>
          <a:schemeClr val="bg1"/>
        </a:solidFill>
        <a:latin typeface="Rockwell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b="1" kern="1200">
        <a:solidFill>
          <a:schemeClr val="bg1"/>
        </a:solidFill>
        <a:latin typeface="Rockwell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b="1" kern="1200">
        <a:solidFill>
          <a:schemeClr val="bg1"/>
        </a:solidFill>
        <a:latin typeface="Rockwell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b="1" kern="1200">
        <a:solidFill>
          <a:schemeClr val="bg1"/>
        </a:solidFill>
        <a:latin typeface="Rockwell" pitchFamily="18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bg1"/>
        </a:solidFill>
        <a:latin typeface="Rockwell" pitchFamily="18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bg1"/>
        </a:solidFill>
        <a:latin typeface="Rockwell" pitchFamily="18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bg1"/>
        </a:solidFill>
        <a:latin typeface="Rockwell" pitchFamily="18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bg1"/>
        </a:solidFill>
        <a:latin typeface="Rockwell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C0584F7-3553-4DD2-9244-002BBC9DF553}">
          <p14:sldIdLst>
            <p14:sldId id="490"/>
            <p14:sldId id="491"/>
            <p14:sldId id="492"/>
            <p14:sldId id="493"/>
            <p14:sldId id="494"/>
            <p14:sldId id="495"/>
            <p14:sldId id="496"/>
            <p14:sldId id="497"/>
            <p14:sldId id="498"/>
            <p14:sldId id="499"/>
            <p14:sldId id="501"/>
            <p14:sldId id="500"/>
            <p14:sldId id="502"/>
            <p14:sldId id="503"/>
            <p14:sldId id="504"/>
            <p14:sldId id="505"/>
            <p14:sldId id="506"/>
            <p14:sldId id="509"/>
            <p14:sldId id="507"/>
            <p14:sldId id="508"/>
            <p14:sldId id="510"/>
            <p14:sldId id="511"/>
            <p14:sldId id="512"/>
            <p14:sldId id="513"/>
            <p14:sldId id="514"/>
            <p14:sldId id="515"/>
            <p14:sldId id="516"/>
            <p14:sldId id="519"/>
            <p14:sldId id="520"/>
            <p14:sldId id="521"/>
            <p14:sldId id="522"/>
            <p14:sldId id="523"/>
            <p14:sldId id="524"/>
            <p14:sldId id="525"/>
            <p14:sldId id="551"/>
            <p14:sldId id="552"/>
            <p14:sldId id="526"/>
            <p14:sldId id="527"/>
            <p14:sldId id="528"/>
            <p14:sldId id="529"/>
            <p14:sldId id="530"/>
            <p14:sldId id="531"/>
            <p14:sldId id="532"/>
            <p14:sldId id="533"/>
            <p14:sldId id="534"/>
            <p14:sldId id="535"/>
            <p14:sldId id="536"/>
            <p14:sldId id="537"/>
            <p14:sldId id="538"/>
            <p14:sldId id="539"/>
            <p14:sldId id="540"/>
            <p14:sldId id="541"/>
            <p14:sldId id="542"/>
            <p14:sldId id="543"/>
            <p14:sldId id="544"/>
            <p14:sldId id="545"/>
            <p14:sldId id="546"/>
            <p14:sldId id="547"/>
            <p14:sldId id="548"/>
            <p14:sldId id="54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CC"/>
    <a:srgbClr val="FF0000"/>
    <a:srgbClr val="4D4D4D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3" autoAdjust="0"/>
    <p:restoredTop sz="94660"/>
  </p:normalViewPr>
  <p:slideViewPr>
    <p:cSldViewPr>
      <p:cViewPr varScale="1">
        <p:scale>
          <a:sx n="111" d="100"/>
          <a:sy n="111" d="100"/>
        </p:scale>
        <p:origin x="102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190"/>
    </p:cViewPr>
  </p:sorterViewPr>
  <p:notesViewPr>
    <p:cSldViewPr>
      <p:cViewPr varScale="1">
        <p:scale>
          <a:sx n="68" d="100"/>
          <a:sy n="68" d="100"/>
        </p:scale>
        <p:origin x="-1219" y="-5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AE9954B2-F255-44F9-B861-2C22278EDF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2852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BC H1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6019800" cy="1446550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defRPr sz="4400" b="0" baseline="0">
                <a:latin typeface="Arial Black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39"/>
          <p:cNvSpPr>
            <a:spLocks noChangeArrowheads="1"/>
          </p:cNvSpPr>
          <p:nvPr userDrawn="1"/>
        </p:nvSpPr>
        <p:spPr bwMode="auto">
          <a:xfrm>
            <a:off x="0" y="0"/>
            <a:ext cx="70866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" name="Text Box 4"/>
          <p:cNvSpPr txBox="1">
            <a:spLocks noChangeArrowheads="1"/>
          </p:cNvSpPr>
          <p:nvPr userDrawn="1"/>
        </p:nvSpPr>
        <p:spPr bwMode="auto">
          <a:xfrm>
            <a:off x="457200" y="0"/>
            <a:ext cx="822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latin typeface="Arial Black" pitchFamily="34" charset="0"/>
              </a:rPr>
              <a:t>7 INTERIOR FINISHES FOR  WOOD LIGHT FRAME CONSTRUCTION</a:t>
            </a:r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778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BC H1-1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9"/>
          <p:cNvSpPr>
            <a:spLocks noChangeArrowheads="1"/>
          </p:cNvSpPr>
          <p:nvPr userDrawn="1"/>
        </p:nvSpPr>
        <p:spPr bwMode="auto">
          <a:xfrm>
            <a:off x="0" y="0"/>
            <a:ext cx="40386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8477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Box 4"/>
          <p:cNvSpPr txBox="1">
            <a:spLocks noChangeArrowheads="1"/>
          </p:cNvSpPr>
          <p:nvPr userDrawn="1"/>
        </p:nvSpPr>
        <p:spPr bwMode="auto">
          <a:xfrm>
            <a:off x="457200" y="37900"/>
            <a:ext cx="8229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latin typeface="Arial Black" pitchFamily="34" charset="0"/>
              </a:rPr>
              <a:t>Completing the Building</a:t>
            </a:r>
            <a:r>
              <a:rPr lang="en-US" baseline="0" dirty="0" smtClean="0">
                <a:latin typeface="Arial Black" pitchFamily="34" charset="0"/>
              </a:rPr>
              <a:t> Enclosure</a:t>
            </a:r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417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BC H1-2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9"/>
          <p:cNvSpPr>
            <a:spLocks noChangeArrowheads="1"/>
          </p:cNvSpPr>
          <p:nvPr userDrawn="1"/>
        </p:nvSpPr>
        <p:spPr bwMode="auto">
          <a:xfrm>
            <a:off x="0" y="0"/>
            <a:ext cx="28956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8477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Box 4"/>
          <p:cNvSpPr txBox="1">
            <a:spLocks noChangeArrowheads="1"/>
          </p:cNvSpPr>
          <p:nvPr userDrawn="1"/>
        </p:nvSpPr>
        <p:spPr bwMode="auto">
          <a:xfrm>
            <a:off x="457200" y="37900"/>
            <a:ext cx="8229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latin typeface="Arial Black" pitchFamily="34" charset="0"/>
              </a:rPr>
              <a:t>Wall and Ceiling Finish</a:t>
            </a:r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721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BC H1-3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9"/>
          <p:cNvSpPr>
            <a:spLocks noChangeArrowheads="1"/>
          </p:cNvSpPr>
          <p:nvPr userDrawn="1"/>
        </p:nvSpPr>
        <p:spPr bwMode="auto">
          <a:xfrm>
            <a:off x="0" y="0"/>
            <a:ext cx="35814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8477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Box 4"/>
          <p:cNvSpPr txBox="1">
            <a:spLocks noChangeArrowheads="1"/>
          </p:cNvSpPr>
          <p:nvPr userDrawn="1"/>
        </p:nvSpPr>
        <p:spPr bwMode="auto">
          <a:xfrm>
            <a:off x="457200" y="37900"/>
            <a:ext cx="8229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latin typeface="Arial Black" pitchFamily="34" charset="0"/>
              </a:rPr>
              <a:t>Millwork and Finish Carpentry</a:t>
            </a:r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294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BC H1-4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9"/>
          <p:cNvSpPr>
            <a:spLocks noChangeArrowheads="1"/>
          </p:cNvSpPr>
          <p:nvPr userDrawn="1"/>
        </p:nvSpPr>
        <p:spPr bwMode="auto">
          <a:xfrm>
            <a:off x="0" y="0"/>
            <a:ext cx="36576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8477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Box 4"/>
          <p:cNvSpPr txBox="1">
            <a:spLocks noChangeArrowheads="1"/>
          </p:cNvSpPr>
          <p:nvPr userDrawn="1"/>
        </p:nvSpPr>
        <p:spPr bwMode="auto">
          <a:xfrm>
            <a:off x="457200" y="37900"/>
            <a:ext cx="8229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latin typeface="Arial Black" pitchFamily="34" charset="0"/>
              </a:rPr>
              <a:t>Flooring and Ceramic Tile Work</a:t>
            </a:r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055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BC H1-5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9"/>
          <p:cNvSpPr>
            <a:spLocks noChangeArrowheads="1"/>
          </p:cNvSpPr>
          <p:nvPr userDrawn="1"/>
        </p:nvSpPr>
        <p:spPr bwMode="auto">
          <a:xfrm>
            <a:off x="0" y="0"/>
            <a:ext cx="24384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8477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Box 4"/>
          <p:cNvSpPr txBox="1">
            <a:spLocks noChangeArrowheads="1"/>
          </p:cNvSpPr>
          <p:nvPr userDrawn="1"/>
        </p:nvSpPr>
        <p:spPr bwMode="auto">
          <a:xfrm>
            <a:off x="457200" y="37900"/>
            <a:ext cx="8229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latin typeface="Arial Black" pitchFamily="34" charset="0"/>
              </a:rPr>
              <a:t>Finishing Touches</a:t>
            </a:r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939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BC H1-6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9"/>
          <p:cNvSpPr>
            <a:spLocks noChangeArrowheads="1"/>
          </p:cNvSpPr>
          <p:nvPr userDrawn="1"/>
        </p:nvSpPr>
        <p:spPr bwMode="auto">
          <a:xfrm>
            <a:off x="0" y="0"/>
            <a:ext cx="40386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8477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Box 4"/>
          <p:cNvSpPr txBox="1">
            <a:spLocks noChangeArrowheads="1"/>
          </p:cNvSpPr>
          <p:nvPr userDrawn="1"/>
        </p:nvSpPr>
        <p:spPr bwMode="auto">
          <a:xfrm>
            <a:off x="457200" y="37900"/>
            <a:ext cx="8229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latin typeface="Arial Black" pitchFamily="34" charset="0"/>
              </a:rPr>
              <a:t>Mechanical and Electrical Systems</a:t>
            </a:r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69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BC H1-7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9"/>
          <p:cNvSpPr>
            <a:spLocks noChangeArrowheads="1"/>
          </p:cNvSpPr>
          <p:nvPr userDrawn="1"/>
        </p:nvSpPr>
        <p:spPr bwMode="auto">
          <a:xfrm>
            <a:off x="0" y="0"/>
            <a:ext cx="55626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8477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Box 4"/>
          <p:cNvSpPr txBox="1">
            <a:spLocks noChangeArrowheads="1"/>
          </p:cNvSpPr>
          <p:nvPr userDrawn="1"/>
        </p:nvSpPr>
        <p:spPr bwMode="auto">
          <a:xfrm>
            <a:off x="457200" y="37900"/>
            <a:ext cx="8229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latin typeface="Arial Black" pitchFamily="34" charset="0"/>
              </a:rPr>
              <a:t>Exterior Painting, Finish Grading, and Landscaping</a:t>
            </a:r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699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BC H1-8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9"/>
          <p:cNvSpPr>
            <a:spLocks noChangeArrowheads="1"/>
          </p:cNvSpPr>
          <p:nvPr userDrawn="1"/>
        </p:nvSpPr>
        <p:spPr bwMode="auto">
          <a:xfrm>
            <a:off x="0" y="0"/>
            <a:ext cx="27432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8477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Box 4"/>
          <p:cNvSpPr txBox="1">
            <a:spLocks noChangeArrowheads="1"/>
          </p:cNvSpPr>
          <p:nvPr userDrawn="1"/>
        </p:nvSpPr>
        <p:spPr bwMode="auto">
          <a:xfrm>
            <a:off x="457200" y="37900"/>
            <a:ext cx="8229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latin typeface="Arial Black" pitchFamily="34" charset="0"/>
              </a:rPr>
              <a:t>Exterior Construction</a:t>
            </a:r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699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" descr="FBC cover blue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7"/>
          <p:cNvSpPr txBox="1">
            <a:spLocks/>
          </p:cNvSpPr>
          <p:nvPr userDrawn="1"/>
        </p:nvSpPr>
        <p:spPr>
          <a:xfrm>
            <a:off x="457200" y="6324600"/>
            <a:ext cx="5943600" cy="5334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400" b="0" kern="1200" dirty="0" smtClean="0">
                <a:solidFill>
                  <a:srgbClr val="FFFFFF"/>
                </a:solidFill>
                <a:latin typeface="Arial" charset="0"/>
              </a:rPr>
              <a:t>Fundamentals of Building Construction, Materials &amp; Methods, 6</a:t>
            </a:r>
            <a:r>
              <a:rPr lang="en-US" sz="1400" b="0" kern="1200" baseline="30000" dirty="0" smtClean="0">
                <a:solidFill>
                  <a:srgbClr val="FFFFFF"/>
                </a:solidFill>
                <a:latin typeface="Arial" charset="0"/>
              </a:rPr>
              <a:t>th</a:t>
            </a:r>
            <a:r>
              <a:rPr lang="en-US" sz="1400" b="0" kern="1200" dirty="0" smtClean="0">
                <a:solidFill>
                  <a:srgbClr val="FFFFFF"/>
                </a:solidFill>
                <a:latin typeface="Arial" charset="0"/>
              </a:rPr>
              <a:t> Edition</a:t>
            </a:r>
          </a:p>
          <a:p>
            <a:r>
              <a:rPr lang="en-US" sz="1000" b="0" kern="1200" dirty="0" smtClean="0">
                <a:solidFill>
                  <a:srgbClr val="FFFFFF"/>
                </a:solidFill>
                <a:latin typeface="Arial" charset="0"/>
              </a:rPr>
              <a:t>Copyright © 2013 J. Iano. All rights reserved.</a:t>
            </a:r>
            <a:endParaRPr lang="en-US" sz="1000" b="0" kern="1200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askerville Old Fac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askerville Old Fac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askerville Old Fac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askerville Old Fac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askerville Old Fac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askerville Old Fac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askerville Old Fac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askerville Old Fac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5943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0" y="381000"/>
            <a:ext cx="9144000" cy="59436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Rockwell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057400"/>
            <a:ext cx="6019800" cy="2862322"/>
          </a:xfrm>
        </p:spPr>
        <p:txBody>
          <a:bodyPr/>
          <a:lstStyle/>
          <a:p>
            <a:r>
              <a:rPr lang="en-US" sz="6000" dirty="0" smtClean="0"/>
              <a:t>C</a:t>
            </a:r>
            <a:r>
              <a:rPr lang="en-US" dirty="0" smtClean="0"/>
              <a:t>OMPLETING THE </a:t>
            </a:r>
            <a:r>
              <a:rPr lang="en-US" sz="6000" dirty="0" smtClean="0"/>
              <a:t>B</a:t>
            </a:r>
            <a:r>
              <a:rPr lang="en-US" dirty="0" smtClean="0"/>
              <a:t>UILDING </a:t>
            </a:r>
            <a:r>
              <a:rPr lang="en-US" sz="6000" dirty="0" smtClean="0"/>
              <a:t>E</a:t>
            </a:r>
            <a:r>
              <a:rPr lang="en-US" dirty="0" smtClean="0"/>
              <a:t>NCLOSURE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36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4038600" cy="4031873"/>
          </a:xfrm>
        </p:spPr>
        <p:txBody>
          <a:bodyPr/>
          <a:lstStyle/>
          <a:p>
            <a:r>
              <a:rPr lang="en-US" dirty="0" smtClean="0"/>
              <a:t>With </a:t>
            </a:r>
            <a:r>
              <a:rPr lang="en-US" dirty="0"/>
              <a:t>the addition of an exterior compressor and an evaporator (heat exchanger) within the furnace, cooled air can also be provided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15" descr="New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1217058"/>
            <a:ext cx="4645025" cy="510754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1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04800" y="381000"/>
            <a:ext cx="8229600" cy="142192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Forced-air heating and air conditioning with insulated </a:t>
            </a:r>
            <a:r>
              <a:rPr lang="en-US" dirty="0" smtClean="0"/>
              <a:t>supply duct</a:t>
            </a:r>
            <a:endParaRPr lang="en-US" dirty="0"/>
          </a:p>
        </p:txBody>
      </p:sp>
      <p:pic>
        <p:nvPicPr>
          <p:cNvPr id="4" name="Picture 5" descr="DSC_0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74800"/>
            <a:ext cx="9144000" cy="4749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536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381000"/>
            <a:ext cx="8077200" cy="97872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Wallboard </a:t>
            </a:r>
            <a:r>
              <a:rPr lang="en-US" dirty="0"/>
              <a:t>has been preinstalled behind the furnace and ductwork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5" descr="DSC_0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74800"/>
            <a:ext cx="9144000" cy="4749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151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84775"/>
          </a:xfrm>
        </p:spPr>
        <p:txBody>
          <a:bodyPr/>
          <a:lstStyle/>
          <a:p>
            <a:r>
              <a:rPr lang="en-US" dirty="0"/>
              <a:t>Furnace </a:t>
            </a:r>
            <a:r>
              <a:rPr lang="en-US" dirty="0" smtClean="0"/>
              <a:t>hookups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1371600"/>
            <a:ext cx="5514975" cy="422885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Natural gas </a:t>
            </a:r>
            <a:r>
              <a:rPr lang="en-US" dirty="0"/>
              <a:t>supply </a:t>
            </a:r>
            <a:r>
              <a:rPr lang="en-US" dirty="0" smtClean="0"/>
              <a:t>piping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Exhaust vent for furnace and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future </a:t>
            </a:r>
            <a:r>
              <a:rPr lang="en-US" dirty="0"/>
              <a:t>water </a:t>
            </a:r>
            <a:r>
              <a:rPr lang="en-US" dirty="0" smtClean="0"/>
              <a:t>heater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Refrigerant piping </a:t>
            </a:r>
            <a:r>
              <a:rPr lang="en-US" dirty="0"/>
              <a:t>between </a:t>
            </a:r>
            <a:r>
              <a:rPr lang="en-US" dirty="0" smtClean="0"/>
              <a:t>evaporator </a:t>
            </a:r>
            <a:r>
              <a:rPr lang="en-US" dirty="0" smtClean="0"/>
              <a:t>and </a:t>
            </a:r>
            <a:r>
              <a:rPr lang="en-US" dirty="0" smtClean="0"/>
              <a:t>compressor</a:t>
            </a:r>
          </a:p>
        </p:txBody>
      </p:sp>
      <p:pic>
        <p:nvPicPr>
          <p:cNvPr id="4" name="Picture 9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4975" y="457200"/>
            <a:ext cx="3629025" cy="5867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1828800" y="2057400"/>
            <a:ext cx="4114800" cy="76200"/>
          </a:xfrm>
          <a:prstGeom prst="straightConnector1">
            <a:avLst/>
          </a:prstGeom>
          <a:noFill/>
          <a:ln w="793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 flipV="1">
            <a:off x="4267200" y="2362200"/>
            <a:ext cx="3886200" cy="2971800"/>
          </a:xfrm>
          <a:prstGeom prst="straightConnector1">
            <a:avLst/>
          </a:prstGeom>
          <a:noFill/>
          <a:ln w="793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4572000" y="2438400"/>
            <a:ext cx="1371600" cy="1295400"/>
          </a:xfrm>
          <a:prstGeom prst="straightConnector1">
            <a:avLst/>
          </a:prstGeom>
          <a:noFill/>
          <a:ln w="793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8827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847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1371600"/>
            <a:ext cx="5514975" cy="319472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Evaporator </a:t>
            </a:r>
            <a:r>
              <a:rPr lang="en-US" sz="2800" dirty="0" smtClean="0"/>
              <a:t>drain </a:t>
            </a:r>
            <a:r>
              <a:rPr lang="en-US" sz="2800" dirty="0"/>
              <a:t>pan </a:t>
            </a:r>
            <a:r>
              <a:rPr lang="en-US" sz="2800" dirty="0" smtClean="0"/>
              <a:t>piping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Furnace </a:t>
            </a:r>
            <a:r>
              <a:rPr lang="en-US" sz="2800" dirty="0"/>
              <a:t>supply air is ducted out of the top. Return air is ducted in from below (via </a:t>
            </a:r>
            <a:r>
              <a:rPr lang="en-US" sz="2800" dirty="0" smtClean="0"/>
              <a:t>a crawlspace).</a:t>
            </a:r>
            <a:endParaRPr lang="en-US" sz="2800" dirty="0"/>
          </a:p>
        </p:txBody>
      </p:sp>
      <p:pic>
        <p:nvPicPr>
          <p:cNvPr id="4" name="Picture 9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4975" y="457200"/>
            <a:ext cx="3629025" cy="5867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>
            <a:off x="4114800" y="2057400"/>
            <a:ext cx="2971800" cy="3505200"/>
          </a:xfrm>
          <a:prstGeom prst="straightConnector1">
            <a:avLst/>
          </a:prstGeom>
          <a:noFill/>
          <a:ln w="793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2743200" y="4267200"/>
            <a:ext cx="3962400" cy="1447800"/>
          </a:xfrm>
          <a:prstGeom prst="straightConnector1">
            <a:avLst/>
          </a:prstGeom>
          <a:noFill/>
          <a:ln w="793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0872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4419600" cy="2160591"/>
          </a:xfrm>
        </p:spPr>
        <p:txBody>
          <a:bodyPr/>
          <a:lstStyle/>
          <a:p>
            <a:r>
              <a:rPr lang="en-US" dirty="0"/>
              <a:t>Termination of supply duct at ceiling framing, ready to receive finish ceiling and register</a:t>
            </a:r>
          </a:p>
          <a:p>
            <a:endParaRPr lang="en-US" dirty="0"/>
          </a:p>
        </p:txBody>
      </p:sp>
      <p:pic>
        <p:nvPicPr>
          <p:cNvPr id="4" name="Picture 20" descr="074668-fg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66328"/>
            <a:ext cx="4105275" cy="625827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89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Hydronic</a:t>
            </a:r>
            <a:r>
              <a:rPr lang="en-US" dirty="0" smtClean="0"/>
              <a:t> Radiant Heating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1371600"/>
            <a:ext cx="4818063" cy="4622804"/>
          </a:xfrm>
        </p:spPr>
        <p:txBody>
          <a:bodyPr/>
          <a:lstStyle/>
          <a:p>
            <a:r>
              <a:rPr lang="en-US" dirty="0" smtClean="0"/>
              <a:t>Heated water </a:t>
            </a:r>
            <a:r>
              <a:rPr lang="en-US" dirty="0"/>
              <a:t>moves through plastic pipes </a:t>
            </a:r>
            <a:r>
              <a:rPr lang="en-US" dirty="0" smtClean="0"/>
              <a:t>within in </a:t>
            </a:r>
            <a:r>
              <a:rPr lang="en-US" dirty="0"/>
              <a:t>floors. These heated surfaces then radiate heat into the building spaces.</a:t>
            </a:r>
          </a:p>
          <a:p>
            <a:r>
              <a:rPr lang="en-US" dirty="0"/>
              <a:t>Ventilation air must be provided by some other system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12" descr="07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8063" y="1295400"/>
            <a:ext cx="4308475" cy="5029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122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335340"/>
            <a:ext cx="8077200" cy="1569660"/>
          </a:xfrm>
        </p:spPr>
        <p:txBody>
          <a:bodyPr/>
          <a:lstStyle/>
          <a:p>
            <a:r>
              <a:rPr lang="en-US" dirty="0"/>
              <a:t>Proprietary </a:t>
            </a:r>
            <a:r>
              <a:rPr lang="en-US" dirty="0" smtClean="0"/>
              <a:t>underlayment </a:t>
            </a:r>
            <a:r>
              <a:rPr lang="en-US" dirty="0"/>
              <a:t>panels for installing </a:t>
            </a:r>
            <a:r>
              <a:rPr lang="en-US" dirty="0" err="1"/>
              <a:t>hydronic</a:t>
            </a:r>
            <a:r>
              <a:rPr lang="en-US" dirty="0"/>
              <a:t> heating tubes under </a:t>
            </a:r>
            <a:r>
              <a:rPr lang="en-US" dirty="0" smtClean="0"/>
              <a:t>finish floor</a:t>
            </a:r>
            <a:endParaRPr lang="en-US" dirty="0"/>
          </a:p>
        </p:txBody>
      </p:sp>
      <p:pic>
        <p:nvPicPr>
          <p:cNvPr id="4" name="Picture 5" descr="Warmboard 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9894" y="1905000"/>
            <a:ext cx="6494106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52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381000"/>
            <a:ext cx="2590800" cy="4487382"/>
          </a:xfrm>
        </p:spPr>
        <p:txBody>
          <a:bodyPr/>
          <a:lstStyle/>
          <a:p>
            <a:r>
              <a:rPr lang="en-US" sz="2800" dirty="0" err="1" smtClean="0"/>
              <a:t>Hydronic</a:t>
            </a:r>
            <a:r>
              <a:rPr lang="en-US" sz="2800" dirty="0" smtClean="0"/>
              <a:t> piping tied to reinforcing, to be cast into a concrete slab on grade.</a:t>
            </a:r>
          </a:p>
          <a:p>
            <a:r>
              <a:rPr lang="en-US" sz="2800" dirty="0" smtClean="0"/>
              <a:t>Rigid foam insulation below and around the edges of the slab.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875" y="533400"/>
            <a:ext cx="6605687" cy="433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9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and Communications Wiring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3950870" cy="3046988"/>
          </a:xfrm>
        </p:spPr>
        <p:txBody>
          <a:bodyPr/>
          <a:lstStyle/>
          <a:p>
            <a:r>
              <a:rPr lang="en-US" dirty="0" smtClean="0"/>
              <a:t>Electrical </a:t>
            </a:r>
            <a:r>
              <a:rPr lang="en-US" dirty="0"/>
              <a:t>panels are fed by the main service from below and, in turn, feed branch circuits above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10" descr="DSC_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08070" y="1118174"/>
            <a:ext cx="4731168" cy="52064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880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533400"/>
            <a:ext cx="3429000" cy="584775"/>
          </a:xfrm>
        </p:spPr>
        <p:txBody>
          <a:bodyPr/>
          <a:lstStyle/>
          <a:p>
            <a:r>
              <a:rPr lang="en-US" dirty="0"/>
              <a:t>Drain-waste-vent (DWV) piping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57200" y="2286000"/>
            <a:ext cx="3429000" cy="2062103"/>
          </a:xfrm>
        </p:spPr>
        <p:txBody>
          <a:bodyPr/>
          <a:lstStyle/>
          <a:p>
            <a:r>
              <a:rPr lang="en-US" dirty="0" smtClean="0"/>
              <a:t>Carries sanitary </a:t>
            </a:r>
            <a:r>
              <a:rPr lang="en-US" dirty="0"/>
              <a:t>waste to the sewer or septic system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8" name="Picture 12" descr="0703_105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685800"/>
            <a:ext cx="5237163" cy="5638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7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3950870" cy="3046988"/>
          </a:xfrm>
        </p:spPr>
        <p:txBody>
          <a:bodyPr/>
          <a:lstStyle/>
          <a:p>
            <a:r>
              <a:rPr lang="en-US" dirty="0" smtClean="0"/>
              <a:t>Black </a:t>
            </a:r>
            <a:r>
              <a:rPr lang="en-US" dirty="0"/>
              <a:t>piping to left is natural gas for a backyard grill connection on opposite side of wall. </a:t>
            </a:r>
          </a:p>
        </p:txBody>
      </p:sp>
      <p:pic>
        <p:nvPicPr>
          <p:cNvPr id="4" name="Picture 10" descr="DSC_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08070" y="1118174"/>
            <a:ext cx="4731168" cy="52064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27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381000"/>
            <a:ext cx="8077200" cy="1077218"/>
          </a:xfrm>
        </p:spPr>
        <p:txBody>
          <a:bodyPr/>
          <a:lstStyle/>
          <a:p>
            <a:r>
              <a:rPr lang="en-US" dirty="0" smtClean="0"/>
              <a:t>Cavities </a:t>
            </a:r>
            <a:r>
              <a:rPr lang="en-US" dirty="0"/>
              <a:t>in light </a:t>
            </a:r>
            <a:r>
              <a:rPr lang="en-US" dirty="0" smtClean="0"/>
              <a:t>framing provide space for routing services.</a:t>
            </a:r>
            <a:endParaRPr lang="en-US" dirty="0"/>
          </a:p>
        </p:txBody>
      </p:sp>
      <p:pic>
        <p:nvPicPr>
          <p:cNvPr id="4" name="Picture 7" descr="P1010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466215"/>
            <a:ext cx="8044132" cy="48583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430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04800" y="381000"/>
            <a:ext cx="8806132" cy="1384995"/>
          </a:xfrm>
        </p:spPr>
        <p:txBody>
          <a:bodyPr/>
          <a:lstStyle/>
          <a:p>
            <a:r>
              <a:rPr lang="en-US" sz="2800" dirty="0" smtClean="0"/>
              <a:t>Allowable </a:t>
            </a:r>
            <a:r>
              <a:rPr lang="en-US" sz="2800" dirty="0"/>
              <a:t>spacing and sizing of </a:t>
            </a:r>
            <a:r>
              <a:rPr lang="en-US" sz="2800" dirty="0" smtClean="0"/>
              <a:t>holes in I-joist webs </a:t>
            </a:r>
            <a:r>
              <a:rPr lang="en-US" sz="2800" dirty="0"/>
              <a:t>are established by the joist manufacturer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5" name="Picture 7" descr="P1010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466215"/>
            <a:ext cx="8044132" cy="48583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133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84775"/>
          </a:xfrm>
        </p:spPr>
        <p:txBody>
          <a:bodyPr/>
          <a:lstStyle/>
          <a:p>
            <a:r>
              <a:rPr lang="en-US" dirty="0" err="1" smtClean="0"/>
              <a:t>Fireblocking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28600" y="1371601"/>
            <a:ext cx="4175684" cy="5115246"/>
          </a:xfrm>
        </p:spPr>
        <p:txBody>
          <a:bodyPr/>
          <a:lstStyle/>
          <a:p>
            <a:r>
              <a:rPr lang="en-US" dirty="0"/>
              <a:t>Expansive </a:t>
            </a:r>
            <a:r>
              <a:rPr lang="en-US" dirty="0" smtClean="0"/>
              <a:t>foam sealant</a:t>
            </a:r>
            <a:r>
              <a:rPr lang="en-US" dirty="0" smtClean="0"/>
              <a:t> </a:t>
            </a:r>
            <a:r>
              <a:rPr lang="en-US" dirty="0" smtClean="0"/>
              <a:t>prevents the passage of smoke and flame through holes in framing.</a:t>
            </a:r>
          </a:p>
          <a:p>
            <a:r>
              <a:rPr lang="en-US" dirty="0" smtClean="0"/>
              <a:t>Also </a:t>
            </a:r>
            <a:r>
              <a:rPr lang="en-US" dirty="0" smtClean="0"/>
              <a:t>used to reduce air </a:t>
            </a:r>
            <a:r>
              <a:rPr lang="en-US" dirty="0" smtClean="0"/>
              <a:t>leakage through exterior assemblies.</a:t>
            </a:r>
            <a:endParaRPr lang="en-US" dirty="0"/>
          </a:p>
        </p:txBody>
      </p:sp>
      <p:pic>
        <p:nvPicPr>
          <p:cNvPr id="4" name="Picture 8" descr="DSC_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04284" y="1118174"/>
            <a:ext cx="4734954" cy="52064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475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847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28600" y="1371601"/>
            <a:ext cx="4175684" cy="3637919"/>
          </a:xfrm>
        </p:spPr>
        <p:txBody>
          <a:bodyPr/>
          <a:lstStyle/>
          <a:p>
            <a:r>
              <a:rPr lang="en-US" dirty="0" smtClean="0"/>
              <a:t>Large metal plate is seismic reinforcing. </a:t>
            </a:r>
          </a:p>
          <a:p>
            <a:r>
              <a:rPr lang="en-US" dirty="0" smtClean="0"/>
              <a:t>Smaller metal plates are nail guards to protect wiring.</a:t>
            </a:r>
            <a:endParaRPr lang="en-US" dirty="0"/>
          </a:p>
        </p:txBody>
      </p:sp>
      <p:pic>
        <p:nvPicPr>
          <p:cNvPr id="4" name="Picture 8" descr="DSC_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04284" y="1118174"/>
            <a:ext cx="4734954" cy="52064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75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Fixture Box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295400"/>
            <a:ext cx="4551363" cy="4721292"/>
          </a:xfrm>
        </p:spPr>
        <p:txBody>
          <a:bodyPr/>
          <a:lstStyle/>
          <a:p>
            <a:r>
              <a:rPr lang="en-US" dirty="0" smtClean="0"/>
              <a:t>For </a:t>
            </a:r>
            <a:r>
              <a:rPr lang="en-US" dirty="0"/>
              <a:t>power </a:t>
            </a:r>
            <a:r>
              <a:rPr lang="en-US" dirty="0" smtClean="0"/>
              <a:t>outlets, switches</a:t>
            </a:r>
            <a:r>
              <a:rPr lang="en-US" dirty="0"/>
              <a:t>, </a:t>
            </a:r>
            <a:r>
              <a:rPr lang="en-US" dirty="0" smtClean="0"/>
              <a:t>etc.</a:t>
            </a:r>
            <a:endParaRPr lang="en-US" dirty="0"/>
          </a:p>
          <a:p>
            <a:r>
              <a:rPr lang="en-US" dirty="0" smtClean="0"/>
              <a:t>Cable </a:t>
            </a:r>
            <a:r>
              <a:rPr lang="en-US" dirty="0"/>
              <a:t>is secured to the stud </a:t>
            </a:r>
            <a:r>
              <a:rPr lang="en-US" dirty="0" smtClean="0"/>
              <a:t>with an </a:t>
            </a:r>
            <a:r>
              <a:rPr lang="en-US" dirty="0"/>
              <a:t>insulated staple</a:t>
            </a:r>
            <a:r>
              <a:rPr lang="en-US" dirty="0" smtClean="0"/>
              <a:t>.</a:t>
            </a:r>
          </a:p>
          <a:p>
            <a:r>
              <a:rPr lang="en-US" dirty="0" smtClean="0"/>
              <a:t>Inside: Insulated wires</a:t>
            </a:r>
            <a:r>
              <a:rPr lang="en-US" dirty="0"/>
              <a:t>, bare ground wire, and red wire nuts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10" descr="074668-fg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8563" y="685800"/>
            <a:ext cx="4135437" cy="5638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668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4551363" cy="4524315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box </a:t>
            </a:r>
            <a:r>
              <a:rPr lang="en-US" dirty="0" smtClean="0"/>
              <a:t>is nailed to stud, proud </a:t>
            </a:r>
            <a:r>
              <a:rPr lang="en-US" dirty="0"/>
              <a:t>of the stud </a:t>
            </a:r>
            <a:r>
              <a:rPr lang="en-US" dirty="0" smtClean="0"/>
              <a:t>face, so that box will be </a:t>
            </a:r>
            <a:r>
              <a:rPr lang="en-US" dirty="0"/>
              <a:t>flush with the finish surface of the wall once the wallboard or other finish materials are applied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10" descr="074668-fg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8563" y="685800"/>
            <a:ext cx="4135437" cy="5638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4800600" y="3733800"/>
            <a:ext cx="1219200" cy="533400"/>
          </a:xfrm>
          <a:prstGeom prst="straightConnector1">
            <a:avLst/>
          </a:prstGeom>
          <a:noFill/>
          <a:ln w="793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>
            <a:off x="4800600" y="4495800"/>
            <a:ext cx="1219200" cy="1143000"/>
          </a:xfrm>
          <a:prstGeom prst="straightConnector1">
            <a:avLst/>
          </a:prstGeom>
          <a:noFill/>
          <a:ln w="793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27621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Masonry Fireplace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4495800" cy="4622804"/>
          </a:xfrm>
        </p:spPr>
        <p:txBody>
          <a:bodyPr/>
          <a:lstStyle/>
          <a:p>
            <a:r>
              <a:rPr lang="en-US" dirty="0" smtClean="0"/>
              <a:t>Combustible </a:t>
            </a:r>
            <a:r>
              <a:rPr lang="en-US" dirty="0"/>
              <a:t>wood framing </a:t>
            </a:r>
            <a:r>
              <a:rPr lang="en-US" dirty="0" smtClean="0"/>
              <a:t>is kept separated from masonry for fire safety.</a:t>
            </a:r>
            <a:endParaRPr lang="en-US" dirty="0"/>
          </a:p>
          <a:p>
            <a:r>
              <a:rPr lang="en-US" dirty="0" smtClean="0"/>
              <a:t>Hollow </a:t>
            </a:r>
            <a:r>
              <a:rPr lang="en-US" dirty="0"/>
              <a:t>clay flue to the left </a:t>
            </a:r>
            <a:r>
              <a:rPr lang="en-US" dirty="0" smtClean="0"/>
              <a:t>serves a </a:t>
            </a:r>
            <a:r>
              <a:rPr lang="en-US" dirty="0"/>
              <a:t>separate fireplace </a:t>
            </a:r>
            <a:r>
              <a:rPr lang="en-US" dirty="0" smtClean="0"/>
              <a:t>at floor below.</a:t>
            </a:r>
            <a:endParaRPr lang="en-US" dirty="0"/>
          </a:p>
        </p:txBody>
      </p:sp>
      <p:pic>
        <p:nvPicPr>
          <p:cNvPr id="4" name="Picture 12" descr="masonry chimney construction 074668-fg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19954"/>
            <a:ext cx="4191000" cy="63046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257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Glass Fiber </a:t>
            </a:r>
            <a:r>
              <a:rPr lang="en-US" dirty="0" err="1" smtClean="0"/>
              <a:t>Batts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4591050" cy="4721292"/>
          </a:xfrm>
        </p:spPr>
        <p:txBody>
          <a:bodyPr/>
          <a:lstStyle/>
          <a:p>
            <a:r>
              <a:rPr lang="en-US" dirty="0" err="1" smtClean="0"/>
              <a:t>Unfaced</a:t>
            </a:r>
            <a:r>
              <a:rPr lang="en-US" dirty="0" smtClean="0"/>
              <a:t> </a:t>
            </a:r>
            <a:r>
              <a:rPr lang="en-US" dirty="0" err="1"/>
              <a:t>batts</a:t>
            </a:r>
            <a:r>
              <a:rPr lang="en-US" dirty="0"/>
              <a:t>, </a:t>
            </a:r>
            <a:r>
              <a:rPr lang="en-US" dirty="0" smtClean="0"/>
              <a:t>shown </a:t>
            </a:r>
            <a:r>
              <a:rPr lang="en-US" dirty="0"/>
              <a:t>here, are held in place by friction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Batts</a:t>
            </a:r>
            <a:r>
              <a:rPr lang="en-US" dirty="0" smtClean="0"/>
              <a:t> with paper or foil facing are stapled to face of stud.</a:t>
            </a:r>
          </a:p>
          <a:p>
            <a:r>
              <a:rPr lang="en-US" dirty="0"/>
              <a:t>(Installer should be wearing protective gear</a:t>
            </a:r>
            <a:r>
              <a:rPr lang="en-US" dirty="0" smtClean="0"/>
              <a:t>.)</a:t>
            </a:r>
            <a:endParaRPr lang="en-US" dirty="0"/>
          </a:p>
        </p:txBody>
      </p:sp>
      <p:pic>
        <p:nvPicPr>
          <p:cNvPr id="6" name="Picture 17" descr="074668-fg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48250" y="0"/>
            <a:ext cx="4095750" cy="6324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092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4502150" cy="2751522"/>
          </a:xfrm>
        </p:spPr>
        <p:txBody>
          <a:bodyPr/>
          <a:lstStyle/>
          <a:p>
            <a:r>
              <a:rPr lang="en-US" dirty="0"/>
              <a:t>A worker on stilts installs paper-faced glass fiber </a:t>
            </a:r>
            <a:r>
              <a:rPr lang="en-US" dirty="0" err="1"/>
              <a:t>batt</a:t>
            </a:r>
            <a:r>
              <a:rPr lang="en-US" dirty="0"/>
              <a:t> insulation into the ceiling/roof framing.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9" descr="installing glass batt insulation 074668-fg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9350" y="0"/>
            <a:ext cx="4184650" cy="6324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775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3429000" cy="5016758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vent portions of the system prevent differential air pressures from obstructing flow and allow sewer gasses </a:t>
            </a:r>
            <a:r>
              <a:rPr lang="en-US" dirty="0" smtClean="0"/>
              <a:t>to escape </a:t>
            </a:r>
            <a:r>
              <a:rPr lang="en-US" dirty="0"/>
              <a:t>above the roof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8" name="Picture 12" descr="0703_105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685800"/>
            <a:ext cx="5237163" cy="5638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276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4545013" cy="4130361"/>
          </a:xfrm>
        </p:spPr>
        <p:txBody>
          <a:bodyPr/>
          <a:lstStyle/>
          <a:p>
            <a:r>
              <a:rPr lang="en-US" dirty="0" smtClean="0"/>
              <a:t>In cold climates, a vapor retarder is installed over the </a:t>
            </a:r>
            <a:r>
              <a:rPr lang="en-US" dirty="0" err="1" smtClean="0"/>
              <a:t>unfaced</a:t>
            </a:r>
            <a:r>
              <a:rPr lang="en-US" dirty="0" smtClean="0"/>
              <a:t> wall </a:t>
            </a:r>
            <a:r>
              <a:rPr lang="en-US" dirty="0" err="1" smtClean="0"/>
              <a:t>batts</a:t>
            </a:r>
            <a:r>
              <a:rPr lang="en-US" dirty="0" smtClean="0"/>
              <a:t> (visible at left). </a:t>
            </a:r>
          </a:p>
          <a:p>
            <a:r>
              <a:rPr lang="en-US" dirty="0" smtClean="0"/>
              <a:t>Paper facing on ceiling </a:t>
            </a:r>
            <a:r>
              <a:rPr lang="en-US" dirty="0" err="1" smtClean="0"/>
              <a:t>batts</a:t>
            </a:r>
            <a:r>
              <a:rPr lang="en-US" dirty="0" smtClean="0"/>
              <a:t> acts as vapor retarder.</a:t>
            </a:r>
            <a:endParaRPr lang="en-US" dirty="0"/>
          </a:p>
        </p:txBody>
      </p:sp>
      <p:pic>
        <p:nvPicPr>
          <p:cNvPr id="4" name="Picture 5" descr="074668-fg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2213" y="0"/>
            <a:ext cx="4141787" cy="6324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546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381000"/>
            <a:ext cx="4545013" cy="6100131"/>
          </a:xfrm>
        </p:spPr>
        <p:txBody>
          <a:bodyPr/>
          <a:lstStyle/>
          <a:p>
            <a:r>
              <a:rPr lang="en-US" dirty="0" smtClean="0"/>
              <a:t>Ceiling light fixtures must be rated for direct contact with insulation or insulation must be kept back from fixture. </a:t>
            </a:r>
          </a:p>
          <a:p>
            <a:r>
              <a:rPr lang="en-US" dirty="0" smtClean="0"/>
              <a:t>If not carefully sealed, recessed fixtures are a potential source of air leakage.</a:t>
            </a:r>
            <a:endParaRPr lang="en-US" dirty="0"/>
          </a:p>
        </p:txBody>
      </p:sp>
      <p:pic>
        <p:nvPicPr>
          <p:cNvPr id="4" name="Picture 5" descr="074668-fg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2213" y="0"/>
            <a:ext cx="4141787" cy="6324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749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4548188" cy="3046988"/>
          </a:xfrm>
        </p:spPr>
        <p:txBody>
          <a:bodyPr/>
          <a:lstStyle/>
          <a:p>
            <a:r>
              <a:rPr lang="en-US" dirty="0" smtClean="0"/>
              <a:t>Plumbing pipes must remain on the warm side of the insulation, to prevent freezing in cold weather.</a:t>
            </a:r>
            <a:endParaRPr lang="en-US" dirty="0"/>
          </a:p>
        </p:txBody>
      </p:sp>
      <p:pic>
        <p:nvPicPr>
          <p:cNvPr id="4" name="Picture 9" descr="DSCN5005 c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5388" y="825787"/>
            <a:ext cx="4138612" cy="5486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8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Spray Foam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4532138" cy="4622804"/>
          </a:xfrm>
        </p:spPr>
        <p:txBody>
          <a:bodyPr/>
          <a:lstStyle/>
          <a:p>
            <a:r>
              <a:rPr lang="en-US" dirty="0" smtClean="0"/>
              <a:t>Spray foam insulates gap between finish door frame and rough opening.</a:t>
            </a:r>
          </a:p>
          <a:p>
            <a:r>
              <a:rPr lang="en-US" dirty="0" smtClean="0"/>
              <a:t>This f</a:t>
            </a:r>
            <a:r>
              <a:rPr lang="en-US" dirty="0" smtClean="0"/>
              <a:t>oam </a:t>
            </a:r>
            <a:r>
              <a:rPr lang="en-US" dirty="0" smtClean="0"/>
              <a:t>is non-expansive so that it doesn’t distort door </a:t>
            </a:r>
            <a:r>
              <a:rPr lang="en-US" dirty="0" smtClean="0"/>
              <a:t>frame as it is installed.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338" y="0"/>
            <a:ext cx="4154662" cy="6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3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1371600"/>
            <a:ext cx="4989338" cy="2160591"/>
          </a:xfrm>
        </p:spPr>
        <p:txBody>
          <a:bodyPr/>
          <a:lstStyle/>
          <a:p>
            <a:r>
              <a:rPr lang="en-US" dirty="0" smtClean="0"/>
              <a:t>A tapered </a:t>
            </a:r>
            <a:r>
              <a:rPr lang="en-US" dirty="0" smtClean="0"/>
              <a:t>shim protrudes near top of </a:t>
            </a:r>
            <a:r>
              <a:rPr lang="en-US" dirty="0" smtClean="0"/>
              <a:t>jamb rough opening. </a:t>
            </a:r>
          </a:p>
          <a:p>
            <a:r>
              <a:rPr lang="en-US" dirty="0" smtClean="0"/>
              <a:t>photo.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338" y="0"/>
            <a:ext cx="4154662" cy="6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6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1371600"/>
            <a:ext cx="3429000" cy="5115246"/>
          </a:xfrm>
        </p:spPr>
        <p:txBody>
          <a:bodyPr/>
          <a:lstStyle/>
          <a:p>
            <a:r>
              <a:rPr lang="en-US" dirty="0" smtClean="0"/>
              <a:t>Tapered shims are inserted in pairs, one from each side of the frame. </a:t>
            </a:r>
          </a:p>
          <a:p>
            <a:r>
              <a:rPr lang="en-US" dirty="0" smtClean="0"/>
              <a:t>Sliding the shims together or apart adjusts the total thickness.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371600"/>
            <a:ext cx="5704936" cy="427870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4800600" y="3048000"/>
            <a:ext cx="533400" cy="1219200"/>
          </a:xfrm>
          <a:prstGeom prst="straightConnector1">
            <a:avLst/>
          </a:prstGeom>
          <a:noFill/>
          <a:ln w="793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 flipH="1" flipV="1">
            <a:off x="7500668" y="2971800"/>
            <a:ext cx="805132" cy="957423"/>
          </a:xfrm>
          <a:prstGeom prst="straightConnector1">
            <a:avLst/>
          </a:prstGeom>
          <a:noFill/>
          <a:ln w="793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7355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1371600"/>
            <a:ext cx="3429000" cy="4524315"/>
          </a:xfrm>
        </p:spPr>
        <p:txBody>
          <a:bodyPr/>
          <a:lstStyle/>
          <a:p>
            <a:r>
              <a:rPr lang="en-US" dirty="0" smtClean="0"/>
              <a:t>Later, the protruding portions of the shims are snapped or cut off, to be concealed behind finish materials.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371600"/>
            <a:ext cx="5704936" cy="427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80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4672159" cy="4622804"/>
          </a:xfrm>
        </p:spPr>
        <p:txBody>
          <a:bodyPr/>
          <a:lstStyle/>
          <a:p>
            <a:r>
              <a:rPr lang="en-US" dirty="0" smtClean="0"/>
              <a:t>Spray foam creates a more air-tight, energy efficient enclosure.</a:t>
            </a:r>
          </a:p>
          <a:p>
            <a:r>
              <a:rPr lang="en-US" dirty="0" smtClean="0"/>
              <a:t>Many foams have relatively high insulation values in comparison to other types.</a:t>
            </a:r>
            <a:endParaRPr lang="en-US" dirty="0"/>
          </a:p>
        </p:txBody>
      </p:sp>
      <p:pic>
        <p:nvPicPr>
          <p:cNvPr id="4" name="Picture 11" descr="img_1105_4q93 c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9359" y="1118174"/>
            <a:ext cx="4014641" cy="52064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568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Blown-In Insulation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4038600" cy="5115246"/>
          </a:xfrm>
        </p:spPr>
        <p:txBody>
          <a:bodyPr/>
          <a:lstStyle/>
          <a:p>
            <a:r>
              <a:rPr lang="en-US" dirty="0" smtClean="0"/>
              <a:t>Blown-in insulation may be cotton, glass fibers, or cellulose (right).</a:t>
            </a:r>
          </a:p>
          <a:p>
            <a:r>
              <a:rPr lang="en-US" dirty="0" smtClean="0"/>
              <a:t>The dense </a:t>
            </a:r>
            <a:r>
              <a:rPr lang="en-US" dirty="0" smtClean="0"/>
              <a:t>packing reduces convective air movements in wall cavities.</a:t>
            </a:r>
            <a:endParaRPr lang="en-US" dirty="0"/>
          </a:p>
        </p:txBody>
      </p:sp>
      <p:pic>
        <p:nvPicPr>
          <p:cNvPr id="4" name="Picture 7" descr="dsci0589 c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1125318"/>
            <a:ext cx="4643438" cy="51992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2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Vapor Retarder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1371600"/>
            <a:ext cx="3810000" cy="4315027"/>
          </a:xfrm>
        </p:spPr>
        <p:txBody>
          <a:bodyPr/>
          <a:lstStyle/>
          <a:p>
            <a:r>
              <a:rPr lang="en-US" sz="2800" dirty="0" smtClean="0"/>
              <a:t>Required in colder climates: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Plastic sheet </a:t>
            </a:r>
            <a:r>
              <a:rPr lang="en-US" sz="2800" dirty="0" smtClean="0"/>
              <a:t>(photo)</a:t>
            </a: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Low-perm primer on wallboard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Faced </a:t>
            </a:r>
            <a:r>
              <a:rPr lang="en-US" sz="2800" dirty="0" err="1" smtClean="0"/>
              <a:t>batts</a:t>
            </a: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Some spray foams</a:t>
            </a:r>
            <a:endParaRPr lang="en-US" sz="2800" dirty="0"/>
          </a:p>
        </p:txBody>
      </p:sp>
      <p:pic>
        <p:nvPicPr>
          <p:cNvPr id="4" name="Picture 7" descr="basement-bar-insula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0" y="1524000"/>
            <a:ext cx="5334000" cy="31289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04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DWV Piping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4541837" cy="2653034"/>
          </a:xfrm>
        </p:spPr>
        <p:txBody>
          <a:bodyPr/>
          <a:lstStyle/>
          <a:p>
            <a:r>
              <a:rPr lang="en-US" dirty="0" smtClean="0"/>
              <a:t>Cast </a:t>
            </a:r>
            <a:r>
              <a:rPr lang="en-US" dirty="0"/>
              <a:t>iron below and PVC </a:t>
            </a:r>
            <a:r>
              <a:rPr lang="en-US" dirty="0" smtClean="0"/>
              <a:t>above</a:t>
            </a:r>
          </a:p>
          <a:p>
            <a:r>
              <a:rPr lang="en-US" dirty="0" smtClean="0"/>
              <a:t>The </a:t>
            </a:r>
            <a:r>
              <a:rPr lang="en-US" dirty="0"/>
              <a:t>horizontal </a:t>
            </a:r>
            <a:r>
              <a:rPr lang="en-US" i="1" dirty="0"/>
              <a:t>stub</a:t>
            </a:r>
            <a:r>
              <a:rPr lang="en-US" dirty="0"/>
              <a:t> </a:t>
            </a:r>
            <a:r>
              <a:rPr lang="en-US" dirty="0" smtClean="0"/>
              <a:t>will connect to </a:t>
            </a:r>
            <a:r>
              <a:rPr lang="en-US" dirty="0"/>
              <a:t>a sink or other fixture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6" descr="074668-fg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99037" y="44353"/>
            <a:ext cx="4144963" cy="628024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13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5943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438400"/>
            <a:ext cx="6019800" cy="1938992"/>
          </a:xfrm>
        </p:spPr>
        <p:txBody>
          <a:bodyPr/>
          <a:lstStyle/>
          <a:p>
            <a:r>
              <a:rPr lang="en-US" sz="6000" dirty="0" smtClean="0"/>
              <a:t>W</a:t>
            </a:r>
            <a:r>
              <a:rPr lang="en-US" dirty="0" smtClean="0"/>
              <a:t>ALL AND </a:t>
            </a:r>
            <a:r>
              <a:rPr lang="en-US" sz="6000" dirty="0" smtClean="0"/>
              <a:t>C</a:t>
            </a:r>
            <a:r>
              <a:rPr lang="en-US" dirty="0" smtClean="0"/>
              <a:t>EILING </a:t>
            </a:r>
            <a:r>
              <a:rPr lang="en-US" sz="6000" dirty="0" smtClean="0"/>
              <a:t>F</a:t>
            </a:r>
            <a:r>
              <a:rPr lang="en-US" dirty="0" smtClean="0"/>
              <a:t>INISH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52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Gypsum Wallboard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4467225" cy="4622804"/>
          </a:xfrm>
        </p:spPr>
        <p:txBody>
          <a:bodyPr/>
          <a:lstStyle/>
          <a:p>
            <a:r>
              <a:rPr lang="en-US" dirty="0" smtClean="0"/>
              <a:t>Joints are </a:t>
            </a:r>
            <a:r>
              <a:rPr lang="en-US" dirty="0"/>
              <a:t>finished level and smooth with reinforcing tape and, usually, three </a:t>
            </a:r>
            <a:r>
              <a:rPr lang="en-US" dirty="0" smtClean="0"/>
              <a:t>coats </a:t>
            </a:r>
            <a:r>
              <a:rPr lang="en-US" dirty="0"/>
              <a:t>of joint </a:t>
            </a:r>
            <a:r>
              <a:rPr lang="en-US" dirty="0" smtClean="0"/>
              <a:t>compound. </a:t>
            </a:r>
            <a:endParaRPr lang="en-US" dirty="0"/>
          </a:p>
          <a:p>
            <a:r>
              <a:rPr lang="en-US" dirty="0"/>
              <a:t>Depressions </a:t>
            </a:r>
            <a:r>
              <a:rPr lang="en-US" dirty="0" smtClean="0"/>
              <a:t>at fasteners </a:t>
            </a:r>
            <a:r>
              <a:rPr lang="en-US" dirty="0"/>
              <a:t>are also </a:t>
            </a:r>
            <a:r>
              <a:rPr lang="en-US" dirty="0" smtClean="0"/>
              <a:t>leveled. </a:t>
            </a:r>
            <a:endParaRPr lang="en-US" dirty="0"/>
          </a:p>
        </p:txBody>
      </p:sp>
      <p:pic>
        <p:nvPicPr>
          <p:cNvPr id="6" name="Picture 6" descr="wallboard 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4425" y="0"/>
            <a:ext cx="4217988" cy="6324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930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3746500" cy="2062103"/>
          </a:xfrm>
        </p:spPr>
        <p:txBody>
          <a:bodyPr/>
          <a:lstStyle/>
          <a:p>
            <a:r>
              <a:rPr lang="en-US" dirty="0" smtClean="0"/>
              <a:t>Cut, rough </a:t>
            </a:r>
            <a:r>
              <a:rPr lang="en-US" dirty="0"/>
              <a:t>edges </a:t>
            </a:r>
            <a:r>
              <a:rPr lang="en-US" dirty="0" smtClean="0"/>
              <a:t>are </a:t>
            </a:r>
            <a:r>
              <a:rPr lang="en-US" dirty="0"/>
              <a:t>typically covered with finish trim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7" descr="074668-fg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03700" y="0"/>
            <a:ext cx="4949825" cy="6324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69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Veneer Plaster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4460875" cy="4622804"/>
          </a:xfrm>
        </p:spPr>
        <p:txBody>
          <a:bodyPr/>
          <a:lstStyle/>
          <a:p>
            <a:r>
              <a:rPr lang="en-US" dirty="0" smtClean="0"/>
              <a:t>Thin gypsum plaster </a:t>
            </a:r>
            <a:r>
              <a:rPr lang="en-US" dirty="0"/>
              <a:t>coating over </a:t>
            </a:r>
            <a:r>
              <a:rPr lang="en-US" dirty="0" smtClean="0"/>
              <a:t>special gypsum board base</a:t>
            </a:r>
            <a:r>
              <a:rPr lang="en-US" dirty="0"/>
              <a:t>.</a:t>
            </a:r>
          </a:p>
          <a:p>
            <a:r>
              <a:rPr lang="en-US" dirty="0"/>
              <a:t>It creates a </a:t>
            </a:r>
            <a:r>
              <a:rPr lang="en-US" dirty="0" smtClean="0"/>
              <a:t>smoother, </a:t>
            </a:r>
            <a:r>
              <a:rPr lang="en-US" dirty="0"/>
              <a:t>more durable surface than conventionally finished gypsum wallboard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7" descr="veneer plaster 074668-fg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8075" y="0"/>
            <a:ext cx="4232275" cy="6324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52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5943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667000"/>
            <a:ext cx="6019800" cy="2862322"/>
          </a:xfrm>
        </p:spPr>
        <p:txBody>
          <a:bodyPr/>
          <a:lstStyle/>
          <a:p>
            <a:r>
              <a:rPr lang="en-US" sz="6000" dirty="0" smtClean="0"/>
              <a:t>M</a:t>
            </a:r>
            <a:r>
              <a:rPr lang="en-US" dirty="0" smtClean="0"/>
              <a:t>ILLWORK AND </a:t>
            </a:r>
            <a:r>
              <a:rPr lang="en-US" sz="6000" dirty="0" smtClean="0"/>
              <a:t>F</a:t>
            </a:r>
            <a:r>
              <a:rPr lang="en-US" dirty="0" smtClean="0"/>
              <a:t>INISH </a:t>
            </a:r>
            <a:r>
              <a:rPr lang="en-US" sz="6000" dirty="0" smtClean="0"/>
              <a:t>C</a:t>
            </a:r>
            <a:r>
              <a:rPr lang="en-US" dirty="0" smtClean="0"/>
              <a:t>ARPENTRY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16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Millwork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0" y="1371600"/>
            <a:ext cx="3048000" cy="3539430"/>
          </a:xfrm>
        </p:spPr>
        <p:txBody>
          <a:bodyPr/>
          <a:lstStyle/>
          <a:p>
            <a:r>
              <a:rPr lang="en-US" dirty="0" smtClean="0"/>
              <a:t>Carpentry components—moldings, </a:t>
            </a:r>
            <a:r>
              <a:rPr lang="en-US" dirty="0"/>
              <a:t>cabinets, </a:t>
            </a:r>
            <a:r>
              <a:rPr lang="en-US" dirty="0" smtClean="0"/>
              <a:t>stairs, etc.—manufactured off-site.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524000"/>
            <a:ext cx="6172199" cy="410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3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Finish Carpentry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3576638" cy="4622804"/>
          </a:xfrm>
        </p:spPr>
        <p:txBody>
          <a:bodyPr/>
          <a:lstStyle/>
          <a:p>
            <a:r>
              <a:rPr lang="en-US" dirty="0" smtClean="0"/>
              <a:t>Carpentry completed on site. </a:t>
            </a:r>
          </a:p>
          <a:p>
            <a:r>
              <a:rPr lang="en-US" dirty="0" smtClean="0"/>
              <a:t>Right</a:t>
            </a:r>
            <a:r>
              <a:rPr lang="en-US" dirty="0"/>
              <a:t>: </a:t>
            </a:r>
            <a:r>
              <a:rPr lang="en-US" dirty="0" smtClean="0"/>
              <a:t>Using a </a:t>
            </a:r>
            <a:r>
              <a:rPr lang="en-US" dirty="0"/>
              <a:t>powered miter saw to cut wood </a:t>
            </a:r>
            <a:r>
              <a:rPr lang="en-US" dirty="0" smtClean="0"/>
              <a:t>moldings for </a:t>
            </a:r>
            <a:r>
              <a:rPr lang="en-US" dirty="0"/>
              <a:t>trimming out a door frame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Picture 9" descr="074668-fg77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5666" y="838200"/>
            <a:ext cx="4778333" cy="5486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34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3581400" cy="4130361"/>
          </a:xfrm>
        </p:spPr>
        <p:txBody>
          <a:bodyPr/>
          <a:lstStyle/>
          <a:p>
            <a:r>
              <a:rPr lang="en-US" dirty="0" smtClean="0"/>
              <a:t>Head casing being </a:t>
            </a:r>
            <a:r>
              <a:rPr lang="en-US" dirty="0"/>
              <a:t>installed using a pneumatically-powered finish nail gun</a:t>
            </a:r>
            <a:r>
              <a:rPr lang="en-US" dirty="0" smtClean="0"/>
              <a:t>.</a:t>
            </a:r>
          </a:p>
          <a:p>
            <a:r>
              <a:rPr lang="en-US" dirty="0" smtClean="0"/>
              <a:t>Ends are </a:t>
            </a:r>
            <a:r>
              <a:rPr lang="en-US" i="1" dirty="0" smtClean="0"/>
              <a:t>mitered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11" descr="installing door casing 074668-fg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0" y="1337094"/>
            <a:ext cx="5105400" cy="47323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89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1371600"/>
            <a:ext cx="4052888" cy="4622804"/>
          </a:xfrm>
        </p:spPr>
        <p:txBody>
          <a:bodyPr/>
          <a:lstStyle/>
          <a:p>
            <a:r>
              <a:rPr lang="en-US" dirty="0" smtClean="0"/>
              <a:t>Moldings here are manufactured from shorter lengths, finger-jointed and glued </a:t>
            </a:r>
            <a:r>
              <a:rPr lang="en-US" dirty="0" smtClean="0"/>
              <a:t>end-to-end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After painting, they </a:t>
            </a:r>
            <a:r>
              <a:rPr lang="en-US" dirty="0"/>
              <a:t>will appear continuous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11" descr="074668-fg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52888" y="228600"/>
            <a:ext cx="5091112" cy="6096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24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609600"/>
            <a:ext cx="4413250" cy="2062103"/>
          </a:xfrm>
        </p:spPr>
        <p:txBody>
          <a:bodyPr/>
          <a:lstStyle/>
          <a:p>
            <a:r>
              <a:rPr lang="en-US" dirty="0" smtClean="0"/>
              <a:t>The split-jamb frame below can arrive on site with casings pre-applied.</a:t>
            </a:r>
            <a:endParaRPr lang="en-US" dirty="0"/>
          </a:p>
        </p:txBody>
      </p:sp>
      <p:pic>
        <p:nvPicPr>
          <p:cNvPr id="4" name="Picture 5" descr="074668-fg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0450" y="0"/>
            <a:ext cx="4273550" cy="6324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6" descr="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67012"/>
            <a:ext cx="4114800" cy="355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40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4541837" cy="3637919"/>
          </a:xfrm>
        </p:spPr>
        <p:txBody>
          <a:bodyPr/>
          <a:lstStyle/>
          <a:p>
            <a:r>
              <a:rPr lang="en-US" dirty="0"/>
              <a:t>PVC pipe joints are solvent welded.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pvc</a:t>
            </a:r>
            <a:r>
              <a:rPr lang="en-US" dirty="0" smtClean="0"/>
              <a:t> to cast iron connection relies on a neoprene sleeve and stainless steel compression shield.</a:t>
            </a:r>
            <a:endParaRPr lang="en-US" dirty="0"/>
          </a:p>
        </p:txBody>
      </p:sp>
      <p:pic>
        <p:nvPicPr>
          <p:cNvPr id="4" name="Picture 6" descr="074668-fg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99037" y="44353"/>
            <a:ext cx="4144963" cy="628024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540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1371600"/>
            <a:ext cx="5659246" cy="5312223"/>
          </a:xfrm>
        </p:spPr>
        <p:txBody>
          <a:bodyPr/>
          <a:lstStyle/>
          <a:p>
            <a:r>
              <a:rPr lang="en-US" dirty="0"/>
              <a:t>A six panel door </a:t>
            </a:r>
            <a:r>
              <a:rPr lang="en-US" dirty="0" smtClean="0"/>
              <a:t>(panels </a:t>
            </a:r>
            <a:r>
              <a:rPr lang="en-US" dirty="0"/>
              <a:t>are </a:t>
            </a:r>
            <a:r>
              <a:rPr lang="en-US" dirty="0" smtClean="0"/>
              <a:t>difficult to see in </a:t>
            </a:r>
            <a:r>
              <a:rPr lang="en-US" dirty="0"/>
              <a:t>this photograph), hung with three </a:t>
            </a:r>
            <a:r>
              <a:rPr lang="en-US" dirty="0" smtClean="0"/>
              <a:t>hinges.</a:t>
            </a:r>
            <a:endParaRPr lang="en-US" dirty="0"/>
          </a:p>
          <a:p>
            <a:r>
              <a:rPr lang="en-US" dirty="0" smtClean="0"/>
              <a:t>Door </a:t>
            </a:r>
            <a:r>
              <a:rPr lang="en-US" dirty="0"/>
              <a:t>has been drilled for the lockset </a:t>
            </a:r>
            <a:r>
              <a:rPr lang="en-US" dirty="0" smtClean="0"/>
              <a:t>at left </a:t>
            </a:r>
            <a:r>
              <a:rPr lang="en-US" dirty="0"/>
              <a:t>edge.</a:t>
            </a:r>
          </a:p>
          <a:p>
            <a:r>
              <a:rPr lang="en-US" dirty="0"/>
              <a:t>Doors may be </a:t>
            </a:r>
            <a:r>
              <a:rPr lang="en-US" i="1" dirty="0" err="1"/>
              <a:t>prehung</a:t>
            </a:r>
            <a:r>
              <a:rPr lang="en-US" dirty="0"/>
              <a:t> in the factory or fitted and installed on site.</a:t>
            </a:r>
          </a:p>
          <a:p>
            <a:endParaRPr lang="en-US" dirty="0"/>
          </a:p>
        </p:txBody>
      </p:sp>
      <p:pic>
        <p:nvPicPr>
          <p:cNvPr id="4" name="Picture 9" descr="hung door 074668-fg72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9246" y="1371600"/>
            <a:ext cx="3484753" cy="495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64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4941888" cy="4130361"/>
          </a:xfrm>
        </p:spPr>
        <p:txBody>
          <a:bodyPr/>
          <a:lstStyle/>
          <a:p>
            <a:r>
              <a:rPr lang="en-US" dirty="0" smtClean="0"/>
              <a:t>Sides </a:t>
            </a:r>
            <a:r>
              <a:rPr lang="en-US" dirty="0"/>
              <a:t>and top of a window are trimmed in a manner similar to that for a door.</a:t>
            </a:r>
          </a:p>
          <a:p>
            <a:r>
              <a:rPr lang="en-US" dirty="0"/>
              <a:t>The bottom of the window opening is trimmed with a sill and apron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9" descr="074668-fg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9088" y="0"/>
            <a:ext cx="3744912" cy="6324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18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Site-built stair.</a:t>
            </a:r>
            <a:endParaRPr lang="en-US" dirty="0"/>
          </a:p>
        </p:txBody>
      </p:sp>
      <p:pic>
        <p:nvPicPr>
          <p:cNvPr id="4" name="Picture 9" descr="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9188" y="0"/>
            <a:ext cx="4203700" cy="6324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436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3080151" cy="584775"/>
          </a:xfrm>
        </p:spPr>
        <p:txBody>
          <a:bodyPr/>
          <a:lstStyle/>
          <a:p>
            <a:r>
              <a:rPr lang="en-US" dirty="0" smtClean="0"/>
              <a:t>Factory-built stair.</a:t>
            </a:r>
            <a:endParaRPr lang="en-US" dirty="0"/>
          </a:p>
        </p:txBody>
      </p:sp>
      <p:pic>
        <p:nvPicPr>
          <p:cNvPr id="5" name="Picture 10" descr="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351" y="533400"/>
            <a:ext cx="5606649" cy="578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99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2184400" cy="584775"/>
          </a:xfrm>
        </p:spPr>
        <p:txBody>
          <a:bodyPr/>
          <a:lstStyle/>
          <a:p>
            <a:r>
              <a:rPr lang="en-US" dirty="0" smtClean="0"/>
              <a:t>Finish wood ceiling.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123950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7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5943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200400"/>
            <a:ext cx="6019800" cy="2862322"/>
          </a:xfrm>
        </p:spPr>
        <p:txBody>
          <a:bodyPr/>
          <a:lstStyle/>
          <a:p>
            <a:r>
              <a:rPr lang="en-US" sz="6000" dirty="0" smtClean="0"/>
              <a:t>F</a:t>
            </a:r>
            <a:r>
              <a:rPr lang="en-US" dirty="0" smtClean="0"/>
              <a:t>LOORING AND </a:t>
            </a:r>
            <a:r>
              <a:rPr lang="en-US" sz="6000" dirty="0" smtClean="0"/>
              <a:t>C</a:t>
            </a:r>
            <a:r>
              <a:rPr lang="en-US" dirty="0" smtClean="0"/>
              <a:t>ERAMIC </a:t>
            </a:r>
            <a:r>
              <a:rPr lang="en-US" sz="6000" dirty="0" smtClean="0"/>
              <a:t>T</a:t>
            </a:r>
            <a:r>
              <a:rPr lang="en-US" dirty="0" smtClean="0"/>
              <a:t>ILE </a:t>
            </a:r>
            <a:r>
              <a:rPr lang="en-US" sz="6000" dirty="0" smtClean="0"/>
              <a:t>W</a:t>
            </a:r>
            <a:r>
              <a:rPr lang="en-US" dirty="0" smtClean="0"/>
              <a:t>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27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4495800" cy="584775"/>
          </a:xfrm>
        </p:spPr>
        <p:txBody>
          <a:bodyPr/>
          <a:lstStyle/>
          <a:p>
            <a:r>
              <a:rPr lang="en-US" dirty="0" smtClean="0"/>
              <a:t>Engineered wood flooring.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19568"/>
            <a:ext cx="4191000" cy="63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9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Stone tile.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734" y="0"/>
            <a:ext cx="4233824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5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7200" y="685800"/>
            <a:ext cx="4470400" cy="58477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Painted gypsum wallboard walls and ceilings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Stone flooring (foreground)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Wood baseboards and trim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Wood stairs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Wood flooring (beyond)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Custom wood </a:t>
            </a:r>
            <a:r>
              <a:rPr lang="en-US" sz="2800" dirty="0" smtClean="0"/>
              <a:t>casework</a:t>
            </a:r>
            <a:endParaRPr lang="en-US" sz="2800" dirty="0"/>
          </a:p>
        </p:txBody>
      </p:sp>
      <p:pic>
        <p:nvPicPr>
          <p:cNvPr id="6" name="Picture 7" descr="CoeGarland 042305  4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7600" y="0"/>
            <a:ext cx="4206875" cy="6324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340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0" y="381000"/>
            <a:ext cx="4386263" cy="58477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Painted wood </a:t>
            </a:r>
            <a:r>
              <a:rPr lang="en-US" dirty="0" smtClean="0"/>
              <a:t>baseboards</a:t>
            </a:r>
            <a:r>
              <a:rPr lang="en-US" dirty="0"/>
              <a:t>, door casings, wall cornice, and cased ceiling beams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Six paneled </a:t>
            </a:r>
            <a:r>
              <a:rPr lang="en-US" dirty="0" smtClean="0"/>
              <a:t>doors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Glazed French </a:t>
            </a:r>
            <a:r>
              <a:rPr lang="en-US" dirty="0" smtClean="0"/>
              <a:t>doors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Solid wood </a:t>
            </a:r>
            <a:r>
              <a:rPr lang="en-US" dirty="0"/>
              <a:t>strip </a:t>
            </a:r>
            <a:r>
              <a:rPr lang="en-US" dirty="0" smtClean="0"/>
              <a:t>flooring</a:t>
            </a:r>
            <a:endParaRPr lang="en-US" dirty="0"/>
          </a:p>
        </p:txBody>
      </p:sp>
      <p:pic>
        <p:nvPicPr>
          <p:cNvPr id="6" name="Picture 7" descr="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86263" y="0"/>
            <a:ext cx="4757737" cy="6324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32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3133725" cy="584775"/>
          </a:xfrm>
        </p:spPr>
        <p:txBody>
          <a:bodyPr/>
          <a:lstStyle/>
          <a:p>
            <a:r>
              <a:rPr lang="en-US" dirty="0" smtClean="0"/>
              <a:t>Water Supply Piping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2057400"/>
            <a:ext cx="3133725" cy="4031873"/>
          </a:xfrm>
        </p:spPr>
        <p:txBody>
          <a:bodyPr/>
          <a:lstStyle/>
          <a:p>
            <a:r>
              <a:rPr lang="en-US" dirty="0" smtClean="0"/>
              <a:t>Carries hot </a:t>
            </a:r>
            <a:r>
              <a:rPr lang="en-US" dirty="0"/>
              <a:t>and cold domestic (potable) water to fixtures throughout the house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13" descr="0704_105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0925" y="533400"/>
            <a:ext cx="5527675" cy="5791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097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7200" y="381000"/>
            <a:ext cx="4471988" cy="491826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Custom wood casework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Wide plank wood flooring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Wood </a:t>
            </a:r>
            <a:r>
              <a:rPr lang="en-US" smtClean="0"/>
              <a:t>deck </a:t>
            </a:r>
            <a:r>
              <a:rPr lang="en-US" dirty="0" smtClean="0"/>
              <a:t>ceiling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Exposed heavy timber framing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Gypsum wallboard </a:t>
            </a:r>
            <a:r>
              <a:rPr lang="en-US" dirty="0" smtClean="0"/>
              <a:t>walls</a:t>
            </a:r>
            <a:endParaRPr lang="en-US" dirty="0"/>
          </a:p>
        </p:txBody>
      </p:sp>
      <p:pic>
        <p:nvPicPr>
          <p:cNvPr id="4" name="Picture 7" descr="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9188" y="0"/>
            <a:ext cx="4203700" cy="6324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685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Bathroom Plumbing Rough-In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1253790"/>
            <a:ext cx="3810000" cy="570617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Orange sprinkler piping, left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White DWV </a:t>
            </a:r>
            <a:r>
              <a:rPr lang="en-US" dirty="0"/>
              <a:t>piping, </a:t>
            </a:r>
            <a:r>
              <a:rPr lang="en-US" dirty="0" smtClean="0"/>
              <a:t>middle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Water supply distribution manifolds for a hot tub, </a:t>
            </a:r>
            <a:r>
              <a:rPr lang="en-US" dirty="0" smtClean="0"/>
              <a:t>right</a:t>
            </a:r>
            <a:endParaRPr lang="en-US" dirty="0"/>
          </a:p>
        </p:txBody>
      </p:sp>
      <p:pic>
        <p:nvPicPr>
          <p:cNvPr id="4" name="Picture 5" descr="P101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0" y="1253790"/>
            <a:ext cx="5334000" cy="507080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09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1253790"/>
            <a:ext cx="3810000" cy="6100131"/>
          </a:xfrm>
        </p:spPr>
        <p:txBody>
          <a:bodyPr/>
          <a:lstStyle/>
          <a:p>
            <a:r>
              <a:rPr lang="en-US" dirty="0" smtClean="0"/>
              <a:t>Metal </a:t>
            </a:r>
            <a:r>
              <a:rPr lang="en-US" dirty="0"/>
              <a:t>nail guards </a:t>
            </a:r>
            <a:r>
              <a:rPr lang="en-US" dirty="0" smtClean="0"/>
              <a:t>protect </a:t>
            </a:r>
            <a:r>
              <a:rPr lang="en-US" dirty="0"/>
              <a:t>DWV piping from future nail or screw damage after wallboard or other finishes are installed and piping is concealed.</a:t>
            </a:r>
          </a:p>
          <a:p>
            <a:endParaRPr lang="en-US" dirty="0"/>
          </a:p>
        </p:txBody>
      </p:sp>
      <p:pic>
        <p:nvPicPr>
          <p:cNvPr id="4" name="Picture 5" descr="P101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0" y="1253790"/>
            <a:ext cx="5334000" cy="507080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3200400" y="2133600"/>
            <a:ext cx="1752600" cy="914400"/>
          </a:xfrm>
          <a:prstGeom prst="straightConnector1">
            <a:avLst/>
          </a:prstGeom>
          <a:noFill/>
          <a:ln w="793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5746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Forced Air Heating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4038600" cy="4622804"/>
          </a:xfrm>
        </p:spPr>
        <p:txBody>
          <a:bodyPr/>
          <a:lstStyle/>
          <a:p>
            <a:r>
              <a:rPr lang="en-US" dirty="0" smtClean="0"/>
              <a:t>Fan </a:t>
            </a:r>
            <a:r>
              <a:rPr lang="en-US" dirty="0"/>
              <a:t>pushes heated air through supply ducts to </a:t>
            </a:r>
            <a:r>
              <a:rPr lang="en-US" dirty="0" smtClean="0"/>
              <a:t>spaces </a:t>
            </a:r>
            <a:r>
              <a:rPr lang="en-US" dirty="0"/>
              <a:t>throughout the building.</a:t>
            </a:r>
          </a:p>
          <a:p>
            <a:r>
              <a:rPr lang="en-US" dirty="0"/>
              <a:t>Return air ducts carry return air back to the furnace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15" descr="New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1217058"/>
            <a:ext cx="4645025" cy="510754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369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Baskerville Old Face"/>
        <a:ea typeface=""/>
        <a:cs typeface=""/>
      </a:majorFont>
      <a:minorFont>
        <a:latin typeface="Baskerville Old Fa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Rockwell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Rockwell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3775</TotalTime>
  <Words>1177</Words>
  <Application>Microsoft Office PowerPoint</Application>
  <PresentationFormat>On-screen Show (4:3)</PresentationFormat>
  <Paragraphs>127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6" baseType="lpstr">
      <vt:lpstr>Arial</vt:lpstr>
      <vt:lpstr>Arial Black</vt:lpstr>
      <vt:lpstr>Baskerville Old Face</vt:lpstr>
      <vt:lpstr>Rockwell</vt:lpstr>
      <vt:lpstr>Verdana</vt:lpstr>
      <vt:lpstr>Default Design</vt:lpstr>
      <vt:lpstr>COMPLETING THE BUILDING ENCLOSURE</vt:lpstr>
      <vt:lpstr>Drain-waste-vent (DWV) piping</vt:lpstr>
      <vt:lpstr>PowerPoint Presentation</vt:lpstr>
      <vt:lpstr>DWV Piping</vt:lpstr>
      <vt:lpstr>PowerPoint Presentation</vt:lpstr>
      <vt:lpstr>Water Supply Piping</vt:lpstr>
      <vt:lpstr>Bathroom Plumbing Rough-In</vt:lpstr>
      <vt:lpstr>PowerPoint Presentation</vt:lpstr>
      <vt:lpstr>Forced Air Heating</vt:lpstr>
      <vt:lpstr>PowerPoint Presentation</vt:lpstr>
      <vt:lpstr>PowerPoint Presentation</vt:lpstr>
      <vt:lpstr>PowerPoint Presentation</vt:lpstr>
      <vt:lpstr>Furnace hookups</vt:lpstr>
      <vt:lpstr>PowerPoint Presentation</vt:lpstr>
      <vt:lpstr>PowerPoint Presentation</vt:lpstr>
      <vt:lpstr>Hydronic Radiant Heating</vt:lpstr>
      <vt:lpstr>PowerPoint Presentation</vt:lpstr>
      <vt:lpstr>PowerPoint Presentation</vt:lpstr>
      <vt:lpstr>Power and Communications Wiring</vt:lpstr>
      <vt:lpstr>PowerPoint Presentation</vt:lpstr>
      <vt:lpstr>PowerPoint Presentation</vt:lpstr>
      <vt:lpstr>PowerPoint Presentation</vt:lpstr>
      <vt:lpstr>Fireblocking</vt:lpstr>
      <vt:lpstr>PowerPoint Presentation</vt:lpstr>
      <vt:lpstr>Fixture Box</vt:lpstr>
      <vt:lpstr>PowerPoint Presentation</vt:lpstr>
      <vt:lpstr>Masonry Fireplace</vt:lpstr>
      <vt:lpstr>Glass Fiber Batts</vt:lpstr>
      <vt:lpstr>PowerPoint Presentation</vt:lpstr>
      <vt:lpstr>PowerPoint Presentation</vt:lpstr>
      <vt:lpstr>PowerPoint Presentation</vt:lpstr>
      <vt:lpstr>PowerPoint Presentation</vt:lpstr>
      <vt:lpstr>Spray Foam</vt:lpstr>
      <vt:lpstr>PowerPoint Presentation</vt:lpstr>
      <vt:lpstr>PowerPoint Presentation</vt:lpstr>
      <vt:lpstr>PowerPoint Presentation</vt:lpstr>
      <vt:lpstr>PowerPoint Presentation</vt:lpstr>
      <vt:lpstr>Blown-In Insulation</vt:lpstr>
      <vt:lpstr>Vapor Retarder</vt:lpstr>
      <vt:lpstr>WALL AND CEILING FINISH</vt:lpstr>
      <vt:lpstr>Gypsum Wallboard</vt:lpstr>
      <vt:lpstr>PowerPoint Presentation</vt:lpstr>
      <vt:lpstr>Veneer Plaster</vt:lpstr>
      <vt:lpstr>MILLWORK AND FINISH CARPENTRY</vt:lpstr>
      <vt:lpstr>Millwork</vt:lpstr>
      <vt:lpstr>Finish Carpentry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FLOORING AND CERAMIC TILE WORK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Amphion Communications Ltd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Joe Iano</dc:creator>
  <cp:lastModifiedBy>j</cp:lastModifiedBy>
  <cp:revision>314</cp:revision>
  <dcterms:created xsi:type="dcterms:W3CDTF">2008-10-29T16:39:40Z</dcterms:created>
  <dcterms:modified xsi:type="dcterms:W3CDTF">2013-10-08T02:47:48Z</dcterms:modified>
</cp:coreProperties>
</file>