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449" r:id="rId2"/>
    <p:sldId id="450" r:id="rId3"/>
    <p:sldId id="451" r:id="rId4"/>
    <p:sldId id="452" r:id="rId5"/>
    <p:sldId id="453" r:id="rId6"/>
    <p:sldId id="454" r:id="rId7"/>
    <p:sldId id="455" r:id="rId8"/>
    <p:sldId id="456" r:id="rId9"/>
    <p:sldId id="457" r:id="rId10"/>
    <p:sldId id="458" r:id="rId11"/>
    <p:sldId id="459" r:id="rId12"/>
    <p:sldId id="460" r:id="rId13"/>
    <p:sldId id="461" r:id="rId14"/>
    <p:sldId id="462" r:id="rId15"/>
    <p:sldId id="463" r:id="rId16"/>
    <p:sldId id="464" r:id="rId17"/>
    <p:sldId id="465" r:id="rId18"/>
    <p:sldId id="466" r:id="rId19"/>
    <p:sldId id="467" r:id="rId20"/>
    <p:sldId id="468" r:id="rId21"/>
    <p:sldId id="469" r:id="rId22"/>
    <p:sldId id="470" r:id="rId23"/>
    <p:sldId id="471" r:id="rId24"/>
    <p:sldId id="473" r:id="rId25"/>
    <p:sldId id="474" r:id="rId26"/>
    <p:sldId id="475" r:id="rId27"/>
    <p:sldId id="476" r:id="rId28"/>
    <p:sldId id="477" r:id="rId29"/>
    <p:sldId id="478" r:id="rId30"/>
    <p:sldId id="479" r:id="rId31"/>
    <p:sldId id="483" r:id="rId32"/>
    <p:sldId id="480" r:id="rId33"/>
    <p:sldId id="485" r:id="rId34"/>
    <p:sldId id="481" r:id="rId35"/>
    <p:sldId id="482" r:id="rId36"/>
    <p:sldId id="486" r:id="rId37"/>
    <p:sldId id="487" r:id="rId38"/>
    <p:sldId id="488" r:id="rId39"/>
    <p:sldId id="489" r:id="rId40"/>
    <p:sldId id="492" r:id="rId41"/>
    <p:sldId id="493" r:id="rId42"/>
    <p:sldId id="494" r:id="rId43"/>
    <p:sldId id="490" r:id="rId44"/>
    <p:sldId id="491" r:id="rId45"/>
    <p:sldId id="495" r:id="rId46"/>
    <p:sldId id="496" r:id="rId47"/>
    <p:sldId id="508" r:id="rId48"/>
    <p:sldId id="497" r:id="rId49"/>
    <p:sldId id="498" r:id="rId50"/>
    <p:sldId id="499" r:id="rId51"/>
    <p:sldId id="500" r:id="rId52"/>
    <p:sldId id="501" r:id="rId53"/>
    <p:sldId id="502" r:id="rId54"/>
    <p:sldId id="503" r:id="rId55"/>
    <p:sldId id="504" r:id="rId56"/>
    <p:sldId id="505" r:id="rId57"/>
    <p:sldId id="506" r:id="rId58"/>
    <p:sldId id="507" r:id="rId59"/>
  </p:sldIdLst>
  <p:sldSz cx="9144000" cy="6858000" type="screen4x3"/>
  <p:notesSz cx="6858000" cy="9144000"/>
  <p:defaultTextStyle>
    <a:defPPr>
      <a:defRPr lang="en-US"/>
    </a:defPPr>
    <a:lvl1pPr algn="l" rtl="0" fontAlgn="base">
      <a:spcBef>
        <a:spcPct val="0"/>
      </a:spcBef>
      <a:spcAft>
        <a:spcPct val="0"/>
      </a:spcAft>
      <a:defRPr sz="1400" b="1" kern="1200">
        <a:solidFill>
          <a:schemeClr val="bg1"/>
        </a:solidFill>
        <a:latin typeface="Rockwell" pitchFamily="18" charset="0"/>
        <a:ea typeface="+mn-ea"/>
        <a:cs typeface="+mn-cs"/>
      </a:defRPr>
    </a:lvl1pPr>
    <a:lvl2pPr marL="457200" algn="l" rtl="0" fontAlgn="base">
      <a:spcBef>
        <a:spcPct val="0"/>
      </a:spcBef>
      <a:spcAft>
        <a:spcPct val="0"/>
      </a:spcAft>
      <a:defRPr sz="1400" b="1" kern="1200">
        <a:solidFill>
          <a:schemeClr val="bg1"/>
        </a:solidFill>
        <a:latin typeface="Rockwell" pitchFamily="18" charset="0"/>
        <a:ea typeface="+mn-ea"/>
        <a:cs typeface="+mn-cs"/>
      </a:defRPr>
    </a:lvl2pPr>
    <a:lvl3pPr marL="914400" algn="l" rtl="0" fontAlgn="base">
      <a:spcBef>
        <a:spcPct val="0"/>
      </a:spcBef>
      <a:spcAft>
        <a:spcPct val="0"/>
      </a:spcAft>
      <a:defRPr sz="1400" b="1" kern="1200">
        <a:solidFill>
          <a:schemeClr val="bg1"/>
        </a:solidFill>
        <a:latin typeface="Rockwell" pitchFamily="18" charset="0"/>
        <a:ea typeface="+mn-ea"/>
        <a:cs typeface="+mn-cs"/>
      </a:defRPr>
    </a:lvl3pPr>
    <a:lvl4pPr marL="1371600" algn="l" rtl="0" fontAlgn="base">
      <a:spcBef>
        <a:spcPct val="0"/>
      </a:spcBef>
      <a:spcAft>
        <a:spcPct val="0"/>
      </a:spcAft>
      <a:defRPr sz="1400" b="1" kern="1200">
        <a:solidFill>
          <a:schemeClr val="bg1"/>
        </a:solidFill>
        <a:latin typeface="Rockwell" pitchFamily="18" charset="0"/>
        <a:ea typeface="+mn-ea"/>
        <a:cs typeface="+mn-cs"/>
      </a:defRPr>
    </a:lvl4pPr>
    <a:lvl5pPr marL="1828800" algn="l" rtl="0" fontAlgn="base">
      <a:spcBef>
        <a:spcPct val="0"/>
      </a:spcBef>
      <a:spcAft>
        <a:spcPct val="0"/>
      </a:spcAft>
      <a:defRPr sz="1400" b="1" kern="1200">
        <a:solidFill>
          <a:schemeClr val="bg1"/>
        </a:solidFill>
        <a:latin typeface="Rockwell" pitchFamily="18" charset="0"/>
        <a:ea typeface="+mn-ea"/>
        <a:cs typeface="+mn-cs"/>
      </a:defRPr>
    </a:lvl5pPr>
    <a:lvl6pPr marL="2286000" algn="l" defTabSz="914400" rtl="0" eaLnBrk="1" latinLnBrk="0" hangingPunct="1">
      <a:defRPr sz="1400" b="1" kern="1200">
        <a:solidFill>
          <a:schemeClr val="bg1"/>
        </a:solidFill>
        <a:latin typeface="Rockwell" pitchFamily="18" charset="0"/>
        <a:ea typeface="+mn-ea"/>
        <a:cs typeface="+mn-cs"/>
      </a:defRPr>
    </a:lvl6pPr>
    <a:lvl7pPr marL="2743200" algn="l" defTabSz="914400" rtl="0" eaLnBrk="1" latinLnBrk="0" hangingPunct="1">
      <a:defRPr sz="1400" b="1" kern="1200">
        <a:solidFill>
          <a:schemeClr val="bg1"/>
        </a:solidFill>
        <a:latin typeface="Rockwell" pitchFamily="18" charset="0"/>
        <a:ea typeface="+mn-ea"/>
        <a:cs typeface="+mn-cs"/>
      </a:defRPr>
    </a:lvl7pPr>
    <a:lvl8pPr marL="3200400" algn="l" defTabSz="914400" rtl="0" eaLnBrk="1" latinLnBrk="0" hangingPunct="1">
      <a:defRPr sz="1400" b="1" kern="1200">
        <a:solidFill>
          <a:schemeClr val="bg1"/>
        </a:solidFill>
        <a:latin typeface="Rockwell" pitchFamily="18" charset="0"/>
        <a:ea typeface="+mn-ea"/>
        <a:cs typeface="+mn-cs"/>
      </a:defRPr>
    </a:lvl8pPr>
    <a:lvl9pPr marL="3657600" algn="l" defTabSz="914400" rtl="0" eaLnBrk="1" latinLnBrk="0" hangingPunct="1">
      <a:defRPr sz="1400" b="1" kern="1200">
        <a:solidFill>
          <a:schemeClr val="bg1"/>
        </a:solidFill>
        <a:latin typeface="Rockwell" pitchFamily="18" charset="0"/>
        <a:ea typeface="+mn-ea"/>
        <a:cs typeface="+mn-cs"/>
      </a:defRPr>
    </a:lvl9pPr>
  </p:defaultTextStyle>
  <p:extLst>
    <p:ext uri="{521415D9-36F7-43E2-AB2F-B90AF26B5E84}">
      <p14:sectionLst xmlns:p14="http://schemas.microsoft.com/office/powerpoint/2010/main">
        <p14:section name="Default Section" id="{3C0584F7-3553-4DD2-9244-002BBC9DF553}">
          <p14:sldIdLst>
            <p14:sldId id="449"/>
            <p14:sldId id="450"/>
            <p14:sldId id="451"/>
            <p14:sldId id="452"/>
            <p14:sldId id="453"/>
            <p14:sldId id="454"/>
            <p14:sldId id="455"/>
            <p14:sldId id="456"/>
            <p14:sldId id="457"/>
            <p14:sldId id="458"/>
            <p14:sldId id="459"/>
            <p14:sldId id="460"/>
            <p14:sldId id="461"/>
            <p14:sldId id="462"/>
            <p14:sldId id="463"/>
            <p14:sldId id="464"/>
            <p14:sldId id="465"/>
            <p14:sldId id="466"/>
            <p14:sldId id="467"/>
            <p14:sldId id="468"/>
            <p14:sldId id="469"/>
            <p14:sldId id="470"/>
            <p14:sldId id="471"/>
            <p14:sldId id="473"/>
            <p14:sldId id="474"/>
            <p14:sldId id="475"/>
            <p14:sldId id="476"/>
            <p14:sldId id="477"/>
            <p14:sldId id="478"/>
            <p14:sldId id="479"/>
            <p14:sldId id="483"/>
            <p14:sldId id="480"/>
            <p14:sldId id="485"/>
            <p14:sldId id="481"/>
            <p14:sldId id="482"/>
            <p14:sldId id="486"/>
            <p14:sldId id="487"/>
            <p14:sldId id="488"/>
            <p14:sldId id="489"/>
            <p14:sldId id="492"/>
            <p14:sldId id="493"/>
            <p14:sldId id="494"/>
            <p14:sldId id="490"/>
            <p14:sldId id="491"/>
            <p14:sldId id="495"/>
            <p14:sldId id="496"/>
            <p14:sldId id="508"/>
            <p14:sldId id="497"/>
            <p14:sldId id="498"/>
            <p14:sldId id="499"/>
            <p14:sldId id="500"/>
            <p14:sldId id="501"/>
            <p14:sldId id="502"/>
            <p14:sldId id="503"/>
            <p14:sldId id="504"/>
            <p14:sldId id="505"/>
            <p14:sldId id="506"/>
            <p14:sldId id="5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CC"/>
    <a:srgbClr val="FF0000"/>
    <a:srgbClr val="4D4D4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1" autoAdjust="0"/>
    <p:restoredTop sz="94660"/>
  </p:normalViewPr>
  <p:slideViewPr>
    <p:cSldViewPr>
      <p:cViewPr varScale="1">
        <p:scale>
          <a:sx n="111" d="100"/>
          <a:sy n="111" d="100"/>
        </p:scale>
        <p:origin x="38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1219"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smtClean="0">
                <a:solidFill>
                  <a:schemeClr val="tx1"/>
                </a:solidFill>
                <a:latin typeface="Arial" charset="0"/>
              </a:defRPr>
            </a:lvl1pPr>
          </a:lstStyle>
          <a:p>
            <a:pPr>
              <a:defRPr/>
            </a:pPr>
            <a:endParaRPr lang="en-US" dirty="0"/>
          </a:p>
        </p:txBody>
      </p:sp>
      <p:sp>
        <p:nvSpPr>
          <p:cNvPr id="665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Arial" charset="0"/>
              </a:defRPr>
            </a:lvl1pPr>
          </a:lstStyle>
          <a:p>
            <a:pPr>
              <a:defRPr/>
            </a:pPr>
            <a:endParaRPr lang="en-US" dirty="0"/>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smtClean="0">
                <a:solidFill>
                  <a:schemeClr val="tx1"/>
                </a:solidFill>
                <a:latin typeface="Arial" charset="0"/>
              </a:defRPr>
            </a:lvl1pPr>
          </a:lstStyle>
          <a:p>
            <a:pPr>
              <a:defRPr/>
            </a:pPr>
            <a:endParaRPr lang="en-US" dirty="0"/>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Arial" charset="0"/>
              </a:defRPr>
            </a:lvl1pPr>
          </a:lstStyle>
          <a:p>
            <a:pPr>
              <a:defRPr/>
            </a:pPr>
            <a:fld id="{AE9954B2-F255-44F9-B861-2C22278EDFE1}" type="slidenum">
              <a:rPr lang="en-US"/>
              <a:pPr>
                <a:defRPr/>
              </a:pPr>
              <a:t>‹#›</a:t>
            </a:fld>
            <a:endParaRPr lang="en-US" dirty="0"/>
          </a:p>
        </p:txBody>
      </p:sp>
    </p:spTree>
    <p:extLst>
      <p:ext uri="{BB962C8B-B14F-4D97-AF65-F5344CB8AC3E}">
        <p14:creationId xmlns:p14="http://schemas.microsoft.com/office/powerpoint/2010/main" val="1188285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BC H1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6019800" cy="1446550"/>
          </a:xfrm>
          <a:prstGeom prst="rect">
            <a:avLst/>
          </a:prstGeom>
        </p:spPr>
        <p:txBody>
          <a:bodyPr>
            <a:spAutoFit/>
          </a:bodyPr>
          <a:lstStyle>
            <a:lvl1pPr algn="ctr">
              <a:defRPr sz="4400" b="0" baseline="0">
                <a:latin typeface="Arial Black" pitchFamily="34" charset="0"/>
                <a:cs typeface="Arial" pitchFamily="34" charset="0"/>
              </a:defRPr>
            </a:lvl1pPr>
          </a:lstStyle>
          <a:p>
            <a:r>
              <a:rPr lang="en-US" dirty="0" smtClean="0"/>
              <a:t>Click to edit Master title style</a:t>
            </a:r>
            <a:endParaRPr lang="en-US" dirty="0"/>
          </a:p>
        </p:txBody>
      </p:sp>
      <p:sp>
        <p:nvSpPr>
          <p:cNvPr id="3" name="Rectangle 39"/>
          <p:cNvSpPr>
            <a:spLocks noChangeArrowheads="1"/>
          </p:cNvSpPr>
          <p:nvPr userDrawn="1"/>
        </p:nvSpPr>
        <p:spPr bwMode="auto">
          <a:xfrm>
            <a:off x="0" y="0"/>
            <a:ext cx="7086600" cy="381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 name="Text Box 4"/>
          <p:cNvSpPr txBox="1">
            <a:spLocks noChangeArrowheads="1"/>
          </p:cNvSpPr>
          <p:nvPr userDrawn="1"/>
        </p:nvSpPr>
        <p:spPr bwMode="auto">
          <a:xfrm>
            <a:off x="457200" y="0"/>
            <a:ext cx="822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bg1"/>
                </a:solidFill>
                <a:latin typeface="Rockwell" pitchFamily="18" charset="0"/>
              </a:defRPr>
            </a:lvl1pPr>
            <a:lvl2pPr marL="742950" indent="-285750" eaLnBrk="0" hangingPunct="0">
              <a:defRPr sz="1400" b="1">
                <a:solidFill>
                  <a:schemeClr val="bg1"/>
                </a:solidFill>
                <a:latin typeface="Rockwell" pitchFamily="18" charset="0"/>
              </a:defRPr>
            </a:lvl2pPr>
            <a:lvl3pPr marL="1143000" indent="-228600" eaLnBrk="0" hangingPunct="0">
              <a:defRPr sz="1400" b="1">
                <a:solidFill>
                  <a:schemeClr val="bg1"/>
                </a:solidFill>
                <a:latin typeface="Rockwell" pitchFamily="18" charset="0"/>
              </a:defRPr>
            </a:lvl3pPr>
            <a:lvl4pPr marL="1600200" indent="-228600" eaLnBrk="0" hangingPunct="0">
              <a:defRPr sz="1400" b="1">
                <a:solidFill>
                  <a:schemeClr val="bg1"/>
                </a:solidFill>
                <a:latin typeface="Rockwell" pitchFamily="18" charset="0"/>
              </a:defRPr>
            </a:lvl4pPr>
            <a:lvl5pPr marL="2057400" indent="-228600" eaLnBrk="0" hangingPunct="0">
              <a:defRPr sz="1400" b="1">
                <a:solidFill>
                  <a:schemeClr val="bg1"/>
                </a:solidFill>
                <a:latin typeface="Rockwell" pitchFamily="18" charset="0"/>
              </a:defRPr>
            </a:lvl5pPr>
            <a:lvl6pPr marL="2514600" indent="-228600" eaLnBrk="0" fontAlgn="base" hangingPunct="0">
              <a:spcBef>
                <a:spcPct val="0"/>
              </a:spcBef>
              <a:spcAft>
                <a:spcPct val="0"/>
              </a:spcAft>
              <a:defRPr sz="1400" b="1">
                <a:solidFill>
                  <a:schemeClr val="bg1"/>
                </a:solidFill>
                <a:latin typeface="Rockwell" pitchFamily="18" charset="0"/>
              </a:defRPr>
            </a:lvl6pPr>
            <a:lvl7pPr marL="2971800" indent="-228600" eaLnBrk="0" fontAlgn="base" hangingPunct="0">
              <a:spcBef>
                <a:spcPct val="0"/>
              </a:spcBef>
              <a:spcAft>
                <a:spcPct val="0"/>
              </a:spcAft>
              <a:defRPr sz="1400" b="1">
                <a:solidFill>
                  <a:schemeClr val="bg1"/>
                </a:solidFill>
                <a:latin typeface="Rockwell" pitchFamily="18" charset="0"/>
              </a:defRPr>
            </a:lvl7pPr>
            <a:lvl8pPr marL="3429000" indent="-228600" eaLnBrk="0" fontAlgn="base" hangingPunct="0">
              <a:spcBef>
                <a:spcPct val="0"/>
              </a:spcBef>
              <a:spcAft>
                <a:spcPct val="0"/>
              </a:spcAft>
              <a:defRPr sz="1400" b="1">
                <a:solidFill>
                  <a:schemeClr val="bg1"/>
                </a:solidFill>
                <a:latin typeface="Rockwell" pitchFamily="18" charset="0"/>
              </a:defRPr>
            </a:lvl8pPr>
            <a:lvl9pPr marL="3886200" indent="-228600" eaLnBrk="0" fontAlgn="base" hangingPunct="0">
              <a:spcBef>
                <a:spcPct val="0"/>
              </a:spcBef>
              <a:spcAft>
                <a:spcPct val="0"/>
              </a:spcAft>
              <a:defRPr sz="1400" b="1">
                <a:solidFill>
                  <a:schemeClr val="bg1"/>
                </a:solidFill>
                <a:latin typeface="Rockwell" pitchFamily="18" charset="0"/>
              </a:defRPr>
            </a:lvl9pPr>
          </a:lstStyle>
          <a:p>
            <a:pPr eaLnBrk="1" hangingPunct="1">
              <a:spcBef>
                <a:spcPct val="50000"/>
              </a:spcBef>
            </a:pPr>
            <a:r>
              <a:rPr lang="en-US" dirty="0" smtClean="0">
                <a:latin typeface="Arial Black" pitchFamily="34" charset="0"/>
              </a:rPr>
              <a:t>6 EXTERIOR FINISHES FOR  WOOD LIGHT FRAME CONSTRUCTION</a:t>
            </a:r>
            <a:endParaRPr lang="en-US" dirty="0">
              <a:latin typeface="Arial Black" pitchFamily="34" charset="0"/>
            </a:endParaRPr>
          </a:p>
        </p:txBody>
      </p:sp>
    </p:spTree>
    <p:extLst>
      <p:ext uri="{BB962C8B-B14F-4D97-AF65-F5344CB8AC3E}">
        <p14:creationId xmlns:p14="http://schemas.microsoft.com/office/powerpoint/2010/main" val="3717778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BC H1-1 slides">
    <p:spTree>
      <p:nvGrpSpPr>
        <p:cNvPr id="1" name=""/>
        <p:cNvGrpSpPr/>
        <p:nvPr/>
      </p:nvGrpSpPr>
      <p:grpSpPr>
        <a:xfrm>
          <a:off x="0" y="0"/>
          <a:ext cx="0" cy="0"/>
          <a:chOff x="0" y="0"/>
          <a:chExt cx="0" cy="0"/>
        </a:xfrm>
      </p:grpSpPr>
      <p:sp>
        <p:nvSpPr>
          <p:cNvPr id="4" name="Rectangle 39"/>
          <p:cNvSpPr>
            <a:spLocks noChangeArrowheads="1"/>
          </p:cNvSpPr>
          <p:nvPr userDrawn="1"/>
        </p:nvSpPr>
        <p:spPr bwMode="auto">
          <a:xfrm>
            <a:off x="0" y="0"/>
            <a:ext cx="3429000" cy="381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 name="Title 12"/>
          <p:cNvSpPr>
            <a:spLocks noGrp="1"/>
          </p:cNvSpPr>
          <p:nvPr>
            <p:ph type="title"/>
          </p:nvPr>
        </p:nvSpPr>
        <p:spPr>
          <a:xfrm>
            <a:off x="457200" y="533400"/>
            <a:ext cx="8229600" cy="584775"/>
          </a:xfrm>
          <a:prstGeom prst="rect">
            <a:avLst/>
          </a:prstGeom>
        </p:spPr>
        <p:txBody>
          <a:bodyPr>
            <a:spAutoFit/>
          </a:bodyPr>
          <a:lstStyle>
            <a:lvl1pPr>
              <a:defRPr b="1">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15" name="Text Placeholder 14"/>
          <p:cNvSpPr>
            <a:spLocks noGrp="1"/>
          </p:cNvSpPr>
          <p:nvPr>
            <p:ph type="body" sz="quarter" idx="12"/>
          </p:nvPr>
        </p:nvSpPr>
        <p:spPr>
          <a:xfrm>
            <a:off x="457200" y="1371600"/>
            <a:ext cx="8077200" cy="584775"/>
          </a:xfrm>
          <a:prstGeom prst="rect">
            <a:avLst/>
          </a:prstGeom>
        </p:spPr>
        <p:txBody>
          <a:bodyPr wrap="square">
            <a:spAutoFit/>
          </a:bodyPr>
          <a:lstStyle>
            <a:lvl1pPr marL="0" indent="0">
              <a:buFontTx/>
              <a:buNone/>
              <a:defRPr>
                <a:latin typeface="Verdana" pitchFamily="34" charset="0"/>
                <a:ea typeface="Verdana" pitchFamily="34" charset="0"/>
                <a:cs typeface="Verdana" pitchFamily="34" charset="0"/>
              </a:defRPr>
            </a:lvl1pPr>
          </a:lstStyle>
          <a:p>
            <a:pPr lvl="0"/>
            <a:r>
              <a:rPr lang="en-US" dirty="0" smtClean="0"/>
              <a:t>Click to edit Master text styles</a:t>
            </a:r>
          </a:p>
        </p:txBody>
      </p:sp>
      <p:sp>
        <p:nvSpPr>
          <p:cNvPr id="6" name="Text Box 4"/>
          <p:cNvSpPr txBox="1">
            <a:spLocks noChangeArrowheads="1"/>
          </p:cNvSpPr>
          <p:nvPr userDrawn="1"/>
        </p:nvSpPr>
        <p:spPr bwMode="auto">
          <a:xfrm>
            <a:off x="457200" y="37900"/>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bg1"/>
                </a:solidFill>
                <a:latin typeface="Rockwell" pitchFamily="18" charset="0"/>
              </a:defRPr>
            </a:lvl1pPr>
            <a:lvl2pPr marL="742950" indent="-285750" eaLnBrk="0" hangingPunct="0">
              <a:defRPr sz="1400" b="1">
                <a:solidFill>
                  <a:schemeClr val="bg1"/>
                </a:solidFill>
                <a:latin typeface="Rockwell" pitchFamily="18" charset="0"/>
              </a:defRPr>
            </a:lvl2pPr>
            <a:lvl3pPr marL="1143000" indent="-228600" eaLnBrk="0" hangingPunct="0">
              <a:defRPr sz="1400" b="1">
                <a:solidFill>
                  <a:schemeClr val="bg1"/>
                </a:solidFill>
                <a:latin typeface="Rockwell" pitchFamily="18" charset="0"/>
              </a:defRPr>
            </a:lvl3pPr>
            <a:lvl4pPr marL="1600200" indent="-228600" eaLnBrk="0" hangingPunct="0">
              <a:defRPr sz="1400" b="1">
                <a:solidFill>
                  <a:schemeClr val="bg1"/>
                </a:solidFill>
                <a:latin typeface="Rockwell" pitchFamily="18" charset="0"/>
              </a:defRPr>
            </a:lvl4pPr>
            <a:lvl5pPr marL="2057400" indent="-228600" eaLnBrk="0" hangingPunct="0">
              <a:defRPr sz="1400" b="1">
                <a:solidFill>
                  <a:schemeClr val="bg1"/>
                </a:solidFill>
                <a:latin typeface="Rockwell" pitchFamily="18" charset="0"/>
              </a:defRPr>
            </a:lvl5pPr>
            <a:lvl6pPr marL="2514600" indent="-228600" eaLnBrk="0" fontAlgn="base" hangingPunct="0">
              <a:spcBef>
                <a:spcPct val="0"/>
              </a:spcBef>
              <a:spcAft>
                <a:spcPct val="0"/>
              </a:spcAft>
              <a:defRPr sz="1400" b="1">
                <a:solidFill>
                  <a:schemeClr val="bg1"/>
                </a:solidFill>
                <a:latin typeface="Rockwell" pitchFamily="18" charset="0"/>
              </a:defRPr>
            </a:lvl6pPr>
            <a:lvl7pPr marL="2971800" indent="-228600" eaLnBrk="0" fontAlgn="base" hangingPunct="0">
              <a:spcBef>
                <a:spcPct val="0"/>
              </a:spcBef>
              <a:spcAft>
                <a:spcPct val="0"/>
              </a:spcAft>
              <a:defRPr sz="1400" b="1">
                <a:solidFill>
                  <a:schemeClr val="bg1"/>
                </a:solidFill>
                <a:latin typeface="Rockwell" pitchFamily="18" charset="0"/>
              </a:defRPr>
            </a:lvl7pPr>
            <a:lvl8pPr marL="3429000" indent="-228600" eaLnBrk="0" fontAlgn="base" hangingPunct="0">
              <a:spcBef>
                <a:spcPct val="0"/>
              </a:spcBef>
              <a:spcAft>
                <a:spcPct val="0"/>
              </a:spcAft>
              <a:defRPr sz="1400" b="1">
                <a:solidFill>
                  <a:schemeClr val="bg1"/>
                </a:solidFill>
                <a:latin typeface="Rockwell" pitchFamily="18" charset="0"/>
              </a:defRPr>
            </a:lvl8pPr>
            <a:lvl9pPr marL="3886200" indent="-228600" eaLnBrk="0" fontAlgn="base" hangingPunct="0">
              <a:spcBef>
                <a:spcPct val="0"/>
              </a:spcBef>
              <a:spcAft>
                <a:spcPct val="0"/>
              </a:spcAft>
              <a:defRPr sz="1400" b="1">
                <a:solidFill>
                  <a:schemeClr val="bg1"/>
                </a:solidFill>
                <a:latin typeface="Rockwell" pitchFamily="18" charset="0"/>
              </a:defRPr>
            </a:lvl9pPr>
          </a:lstStyle>
          <a:p>
            <a:pPr eaLnBrk="1" hangingPunct="1">
              <a:spcBef>
                <a:spcPct val="50000"/>
              </a:spcBef>
            </a:pPr>
            <a:r>
              <a:rPr lang="en-US" dirty="0" smtClean="0">
                <a:latin typeface="Arial Black" pitchFamily="34" charset="0"/>
              </a:rPr>
              <a:t>Protection from the Weather</a:t>
            </a:r>
            <a:endParaRPr lang="en-US" dirty="0">
              <a:latin typeface="Arial Black" pitchFamily="34" charset="0"/>
            </a:endParaRPr>
          </a:p>
        </p:txBody>
      </p:sp>
    </p:spTree>
    <p:extLst>
      <p:ext uri="{BB962C8B-B14F-4D97-AF65-F5344CB8AC3E}">
        <p14:creationId xmlns:p14="http://schemas.microsoft.com/office/powerpoint/2010/main" val="300541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BC H1-2 slides">
    <p:spTree>
      <p:nvGrpSpPr>
        <p:cNvPr id="1" name=""/>
        <p:cNvGrpSpPr/>
        <p:nvPr/>
      </p:nvGrpSpPr>
      <p:grpSpPr>
        <a:xfrm>
          <a:off x="0" y="0"/>
          <a:ext cx="0" cy="0"/>
          <a:chOff x="0" y="0"/>
          <a:chExt cx="0" cy="0"/>
        </a:xfrm>
      </p:grpSpPr>
      <p:sp>
        <p:nvSpPr>
          <p:cNvPr id="4" name="Rectangle 39"/>
          <p:cNvSpPr>
            <a:spLocks noChangeArrowheads="1"/>
          </p:cNvSpPr>
          <p:nvPr userDrawn="1"/>
        </p:nvSpPr>
        <p:spPr bwMode="auto">
          <a:xfrm>
            <a:off x="0" y="0"/>
            <a:ext cx="1371600" cy="381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 name="Title 12"/>
          <p:cNvSpPr>
            <a:spLocks noGrp="1"/>
          </p:cNvSpPr>
          <p:nvPr>
            <p:ph type="title"/>
          </p:nvPr>
        </p:nvSpPr>
        <p:spPr>
          <a:xfrm>
            <a:off x="457200" y="533400"/>
            <a:ext cx="8229600" cy="584775"/>
          </a:xfrm>
          <a:prstGeom prst="rect">
            <a:avLst/>
          </a:prstGeom>
        </p:spPr>
        <p:txBody>
          <a:bodyPr>
            <a:spAutoFit/>
          </a:bodyPr>
          <a:lstStyle>
            <a:lvl1pPr>
              <a:defRPr b="1">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15" name="Text Placeholder 14"/>
          <p:cNvSpPr>
            <a:spLocks noGrp="1"/>
          </p:cNvSpPr>
          <p:nvPr>
            <p:ph type="body" sz="quarter" idx="12"/>
          </p:nvPr>
        </p:nvSpPr>
        <p:spPr>
          <a:xfrm>
            <a:off x="457200" y="1371600"/>
            <a:ext cx="8077200" cy="584775"/>
          </a:xfrm>
          <a:prstGeom prst="rect">
            <a:avLst/>
          </a:prstGeom>
        </p:spPr>
        <p:txBody>
          <a:bodyPr wrap="square">
            <a:spAutoFit/>
          </a:bodyPr>
          <a:lstStyle>
            <a:lvl1pPr marL="0" indent="0">
              <a:buFontTx/>
              <a:buNone/>
              <a:defRPr>
                <a:latin typeface="Verdana" pitchFamily="34" charset="0"/>
                <a:ea typeface="Verdana" pitchFamily="34" charset="0"/>
                <a:cs typeface="Verdana" pitchFamily="34" charset="0"/>
              </a:defRPr>
            </a:lvl1pPr>
          </a:lstStyle>
          <a:p>
            <a:pPr lvl="0"/>
            <a:r>
              <a:rPr lang="en-US" dirty="0" smtClean="0"/>
              <a:t>Click to edit Master text styles</a:t>
            </a:r>
          </a:p>
        </p:txBody>
      </p:sp>
      <p:sp>
        <p:nvSpPr>
          <p:cNvPr id="16" name="Text Box 4"/>
          <p:cNvSpPr txBox="1">
            <a:spLocks noChangeArrowheads="1"/>
          </p:cNvSpPr>
          <p:nvPr userDrawn="1"/>
        </p:nvSpPr>
        <p:spPr bwMode="auto">
          <a:xfrm>
            <a:off x="457200" y="37900"/>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bg1"/>
                </a:solidFill>
                <a:latin typeface="Rockwell" pitchFamily="18" charset="0"/>
              </a:defRPr>
            </a:lvl1pPr>
            <a:lvl2pPr marL="742950" indent="-285750" eaLnBrk="0" hangingPunct="0">
              <a:defRPr sz="1400" b="1">
                <a:solidFill>
                  <a:schemeClr val="bg1"/>
                </a:solidFill>
                <a:latin typeface="Rockwell" pitchFamily="18" charset="0"/>
              </a:defRPr>
            </a:lvl2pPr>
            <a:lvl3pPr marL="1143000" indent="-228600" eaLnBrk="0" hangingPunct="0">
              <a:defRPr sz="1400" b="1">
                <a:solidFill>
                  <a:schemeClr val="bg1"/>
                </a:solidFill>
                <a:latin typeface="Rockwell" pitchFamily="18" charset="0"/>
              </a:defRPr>
            </a:lvl3pPr>
            <a:lvl4pPr marL="1600200" indent="-228600" eaLnBrk="0" hangingPunct="0">
              <a:defRPr sz="1400" b="1">
                <a:solidFill>
                  <a:schemeClr val="bg1"/>
                </a:solidFill>
                <a:latin typeface="Rockwell" pitchFamily="18" charset="0"/>
              </a:defRPr>
            </a:lvl4pPr>
            <a:lvl5pPr marL="2057400" indent="-228600" eaLnBrk="0" hangingPunct="0">
              <a:defRPr sz="1400" b="1">
                <a:solidFill>
                  <a:schemeClr val="bg1"/>
                </a:solidFill>
                <a:latin typeface="Rockwell" pitchFamily="18" charset="0"/>
              </a:defRPr>
            </a:lvl5pPr>
            <a:lvl6pPr marL="2514600" indent="-228600" eaLnBrk="0" fontAlgn="base" hangingPunct="0">
              <a:spcBef>
                <a:spcPct val="0"/>
              </a:spcBef>
              <a:spcAft>
                <a:spcPct val="0"/>
              </a:spcAft>
              <a:defRPr sz="1400" b="1">
                <a:solidFill>
                  <a:schemeClr val="bg1"/>
                </a:solidFill>
                <a:latin typeface="Rockwell" pitchFamily="18" charset="0"/>
              </a:defRPr>
            </a:lvl6pPr>
            <a:lvl7pPr marL="2971800" indent="-228600" eaLnBrk="0" fontAlgn="base" hangingPunct="0">
              <a:spcBef>
                <a:spcPct val="0"/>
              </a:spcBef>
              <a:spcAft>
                <a:spcPct val="0"/>
              </a:spcAft>
              <a:defRPr sz="1400" b="1">
                <a:solidFill>
                  <a:schemeClr val="bg1"/>
                </a:solidFill>
                <a:latin typeface="Rockwell" pitchFamily="18" charset="0"/>
              </a:defRPr>
            </a:lvl7pPr>
            <a:lvl8pPr marL="3429000" indent="-228600" eaLnBrk="0" fontAlgn="base" hangingPunct="0">
              <a:spcBef>
                <a:spcPct val="0"/>
              </a:spcBef>
              <a:spcAft>
                <a:spcPct val="0"/>
              </a:spcAft>
              <a:defRPr sz="1400" b="1">
                <a:solidFill>
                  <a:schemeClr val="bg1"/>
                </a:solidFill>
                <a:latin typeface="Rockwell" pitchFamily="18" charset="0"/>
              </a:defRPr>
            </a:lvl8pPr>
            <a:lvl9pPr marL="3886200" indent="-228600" eaLnBrk="0" fontAlgn="base" hangingPunct="0">
              <a:spcBef>
                <a:spcPct val="0"/>
              </a:spcBef>
              <a:spcAft>
                <a:spcPct val="0"/>
              </a:spcAft>
              <a:defRPr sz="1400" b="1">
                <a:solidFill>
                  <a:schemeClr val="bg1"/>
                </a:solidFill>
                <a:latin typeface="Rockwell" pitchFamily="18" charset="0"/>
              </a:defRPr>
            </a:lvl9pPr>
          </a:lstStyle>
          <a:p>
            <a:pPr eaLnBrk="1" hangingPunct="1">
              <a:spcBef>
                <a:spcPct val="50000"/>
              </a:spcBef>
            </a:pPr>
            <a:r>
              <a:rPr lang="en-US" dirty="0" smtClean="0">
                <a:latin typeface="Arial Black" pitchFamily="34" charset="0"/>
              </a:rPr>
              <a:t>Roofing</a:t>
            </a:r>
            <a:endParaRPr lang="en-US" dirty="0">
              <a:latin typeface="Arial Black" pitchFamily="34" charset="0"/>
            </a:endParaRPr>
          </a:p>
        </p:txBody>
      </p:sp>
    </p:spTree>
    <p:extLst>
      <p:ext uri="{BB962C8B-B14F-4D97-AF65-F5344CB8AC3E}">
        <p14:creationId xmlns:p14="http://schemas.microsoft.com/office/powerpoint/2010/main" val="271472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BC H1-3 slides">
    <p:spTree>
      <p:nvGrpSpPr>
        <p:cNvPr id="1" name=""/>
        <p:cNvGrpSpPr/>
        <p:nvPr/>
      </p:nvGrpSpPr>
      <p:grpSpPr>
        <a:xfrm>
          <a:off x="0" y="0"/>
          <a:ext cx="0" cy="0"/>
          <a:chOff x="0" y="0"/>
          <a:chExt cx="0" cy="0"/>
        </a:xfrm>
      </p:grpSpPr>
      <p:sp>
        <p:nvSpPr>
          <p:cNvPr id="4" name="Rectangle 39"/>
          <p:cNvSpPr>
            <a:spLocks noChangeArrowheads="1"/>
          </p:cNvSpPr>
          <p:nvPr userDrawn="1"/>
        </p:nvSpPr>
        <p:spPr bwMode="auto">
          <a:xfrm>
            <a:off x="0" y="0"/>
            <a:ext cx="2590800" cy="381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 name="Title 12"/>
          <p:cNvSpPr>
            <a:spLocks noGrp="1"/>
          </p:cNvSpPr>
          <p:nvPr>
            <p:ph type="title"/>
          </p:nvPr>
        </p:nvSpPr>
        <p:spPr>
          <a:xfrm>
            <a:off x="457200" y="533400"/>
            <a:ext cx="8229600" cy="584775"/>
          </a:xfrm>
          <a:prstGeom prst="rect">
            <a:avLst/>
          </a:prstGeom>
        </p:spPr>
        <p:txBody>
          <a:bodyPr>
            <a:spAutoFit/>
          </a:bodyPr>
          <a:lstStyle>
            <a:lvl1pPr>
              <a:defRPr b="1">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15" name="Text Placeholder 14"/>
          <p:cNvSpPr>
            <a:spLocks noGrp="1"/>
          </p:cNvSpPr>
          <p:nvPr>
            <p:ph type="body" sz="quarter" idx="12"/>
          </p:nvPr>
        </p:nvSpPr>
        <p:spPr>
          <a:xfrm>
            <a:off x="457200" y="1371600"/>
            <a:ext cx="8077200" cy="584775"/>
          </a:xfrm>
          <a:prstGeom prst="rect">
            <a:avLst/>
          </a:prstGeom>
        </p:spPr>
        <p:txBody>
          <a:bodyPr wrap="square">
            <a:spAutoFit/>
          </a:bodyPr>
          <a:lstStyle>
            <a:lvl1pPr marL="0" indent="0">
              <a:buFontTx/>
              <a:buNone/>
              <a:defRPr>
                <a:latin typeface="Verdana" pitchFamily="34" charset="0"/>
                <a:ea typeface="Verdana" pitchFamily="34" charset="0"/>
                <a:cs typeface="Verdana" pitchFamily="34" charset="0"/>
              </a:defRPr>
            </a:lvl1pPr>
          </a:lstStyle>
          <a:p>
            <a:pPr lvl="0"/>
            <a:r>
              <a:rPr lang="en-US" dirty="0" smtClean="0"/>
              <a:t>Click to edit Master text styles</a:t>
            </a:r>
          </a:p>
        </p:txBody>
      </p:sp>
      <p:sp>
        <p:nvSpPr>
          <p:cNvPr id="16" name="Text Box 4"/>
          <p:cNvSpPr txBox="1">
            <a:spLocks noChangeArrowheads="1"/>
          </p:cNvSpPr>
          <p:nvPr userDrawn="1"/>
        </p:nvSpPr>
        <p:spPr bwMode="auto">
          <a:xfrm>
            <a:off x="457200" y="37900"/>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bg1"/>
                </a:solidFill>
                <a:latin typeface="Rockwell" pitchFamily="18" charset="0"/>
              </a:defRPr>
            </a:lvl1pPr>
            <a:lvl2pPr marL="742950" indent="-285750" eaLnBrk="0" hangingPunct="0">
              <a:defRPr sz="1400" b="1">
                <a:solidFill>
                  <a:schemeClr val="bg1"/>
                </a:solidFill>
                <a:latin typeface="Rockwell" pitchFamily="18" charset="0"/>
              </a:defRPr>
            </a:lvl2pPr>
            <a:lvl3pPr marL="1143000" indent="-228600" eaLnBrk="0" hangingPunct="0">
              <a:defRPr sz="1400" b="1">
                <a:solidFill>
                  <a:schemeClr val="bg1"/>
                </a:solidFill>
                <a:latin typeface="Rockwell" pitchFamily="18" charset="0"/>
              </a:defRPr>
            </a:lvl3pPr>
            <a:lvl4pPr marL="1600200" indent="-228600" eaLnBrk="0" hangingPunct="0">
              <a:defRPr sz="1400" b="1">
                <a:solidFill>
                  <a:schemeClr val="bg1"/>
                </a:solidFill>
                <a:latin typeface="Rockwell" pitchFamily="18" charset="0"/>
              </a:defRPr>
            </a:lvl4pPr>
            <a:lvl5pPr marL="2057400" indent="-228600" eaLnBrk="0" hangingPunct="0">
              <a:defRPr sz="1400" b="1">
                <a:solidFill>
                  <a:schemeClr val="bg1"/>
                </a:solidFill>
                <a:latin typeface="Rockwell" pitchFamily="18" charset="0"/>
              </a:defRPr>
            </a:lvl5pPr>
            <a:lvl6pPr marL="2514600" indent="-228600" eaLnBrk="0" fontAlgn="base" hangingPunct="0">
              <a:spcBef>
                <a:spcPct val="0"/>
              </a:spcBef>
              <a:spcAft>
                <a:spcPct val="0"/>
              </a:spcAft>
              <a:defRPr sz="1400" b="1">
                <a:solidFill>
                  <a:schemeClr val="bg1"/>
                </a:solidFill>
                <a:latin typeface="Rockwell" pitchFamily="18" charset="0"/>
              </a:defRPr>
            </a:lvl6pPr>
            <a:lvl7pPr marL="2971800" indent="-228600" eaLnBrk="0" fontAlgn="base" hangingPunct="0">
              <a:spcBef>
                <a:spcPct val="0"/>
              </a:spcBef>
              <a:spcAft>
                <a:spcPct val="0"/>
              </a:spcAft>
              <a:defRPr sz="1400" b="1">
                <a:solidFill>
                  <a:schemeClr val="bg1"/>
                </a:solidFill>
                <a:latin typeface="Rockwell" pitchFamily="18" charset="0"/>
              </a:defRPr>
            </a:lvl7pPr>
            <a:lvl8pPr marL="3429000" indent="-228600" eaLnBrk="0" fontAlgn="base" hangingPunct="0">
              <a:spcBef>
                <a:spcPct val="0"/>
              </a:spcBef>
              <a:spcAft>
                <a:spcPct val="0"/>
              </a:spcAft>
              <a:defRPr sz="1400" b="1">
                <a:solidFill>
                  <a:schemeClr val="bg1"/>
                </a:solidFill>
                <a:latin typeface="Rockwell" pitchFamily="18" charset="0"/>
              </a:defRPr>
            </a:lvl8pPr>
            <a:lvl9pPr marL="3886200" indent="-228600" eaLnBrk="0" fontAlgn="base" hangingPunct="0">
              <a:spcBef>
                <a:spcPct val="0"/>
              </a:spcBef>
              <a:spcAft>
                <a:spcPct val="0"/>
              </a:spcAft>
              <a:defRPr sz="1400" b="1">
                <a:solidFill>
                  <a:schemeClr val="bg1"/>
                </a:solidFill>
                <a:latin typeface="Rockwell" pitchFamily="18" charset="0"/>
              </a:defRPr>
            </a:lvl9pPr>
          </a:lstStyle>
          <a:p>
            <a:pPr eaLnBrk="1" hangingPunct="1">
              <a:spcBef>
                <a:spcPct val="50000"/>
              </a:spcBef>
            </a:pPr>
            <a:r>
              <a:rPr lang="en-US" dirty="0" smtClean="0">
                <a:latin typeface="Arial Black" pitchFamily="34" charset="0"/>
              </a:rPr>
              <a:t>Windows and Doors</a:t>
            </a:r>
            <a:endParaRPr lang="en-US" dirty="0">
              <a:latin typeface="Arial Black" pitchFamily="34" charset="0"/>
            </a:endParaRPr>
          </a:p>
        </p:txBody>
      </p:sp>
    </p:spTree>
    <p:extLst>
      <p:ext uri="{BB962C8B-B14F-4D97-AF65-F5344CB8AC3E}">
        <p14:creationId xmlns:p14="http://schemas.microsoft.com/office/powerpoint/2010/main" val="1443294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BC H1-4 slides">
    <p:spTree>
      <p:nvGrpSpPr>
        <p:cNvPr id="1" name=""/>
        <p:cNvGrpSpPr/>
        <p:nvPr/>
      </p:nvGrpSpPr>
      <p:grpSpPr>
        <a:xfrm>
          <a:off x="0" y="0"/>
          <a:ext cx="0" cy="0"/>
          <a:chOff x="0" y="0"/>
          <a:chExt cx="0" cy="0"/>
        </a:xfrm>
      </p:grpSpPr>
      <p:sp>
        <p:nvSpPr>
          <p:cNvPr id="4" name="Rectangle 39"/>
          <p:cNvSpPr>
            <a:spLocks noChangeArrowheads="1"/>
          </p:cNvSpPr>
          <p:nvPr userDrawn="1"/>
        </p:nvSpPr>
        <p:spPr bwMode="auto">
          <a:xfrm>
            <a:off x="0" y="0"/>
            <a:ext cx="1219200" cy="381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 name="Title 12"/>
          <p:cNvSpPr>
            <a:spLocks noGrp="1"/>
          </p:cNvSpPr>
          <p:nvPr>
            <p:ph type="title"/>
          </p:nvPr>
        </p:nvSpPr>
        <p:spPr>
          <a:xfrm>
            <a:off x="457200" y="533400"/>
            <a:ext cx="8229600" cy="584775"/>
          </a:xfrm>
          <a:prstGeom prst="rect">
            <a:avLst/>
          </a:prstGeom>
        </p:spPr>
        <p:txBody>
          <a:bodyPr>
            <a:spAutoFit/>
          </a:bodyPr>
          <a:lstStyle>
            <a:lvl1pPr>
              <a:defRPr b="1">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15" name="Text Placeholder 14"/>
          <p:cNvSpPr>
            <a:spLocks noGrp="1"/>
          </p:cNvSpPr>
          <p:nvPr>
            <p:ph type="body" sz="quarter" idx="12"/>
          </p:nvPr>
        </p:nvSpPr>
        <p:spPr>
          <a:xfrm>
            <a:off x="457200" y="1371600"/>
            <a:ext cx="8077200" cy="584775"/>
          </a:xfrm>
          <a:prstGeom prst="rect">
            <a:avLst/>
          </a:prstGeom>
        </p:spPr>
        <p:txBody>
          <a:bodyPr wrap="square">
            <a:spAutoFit/>
          </a:bodyPr>
          <a:lstStyle>
            <a:lvl1pPr marL="0" indent="0">
              <a:buFontTx/>
              <a:buNone/>
              <a:defRPr>
                <a:latin typeface="Verdana" pitchFamily="34" charset="0"/>
                <a:ea typeface="Verdana" pitchFamily="34" charset="0"/>
                <a:cs typeface="Verdana" pitchFamily="34" charset="0"/>
              </a:defRPr>
            </a:lvl1pPr>
          </a:lstStyle>
          <a:p>
            <a:pPr lvl="0"/>
            <a:r>
              <a:rPr lang="en-US" dirty="0" smtClean="0"/>
              <a:t>Click to edit Master text styles</a:t>
            </a:r>
          </a:p>
        </p:txBody>
      </p:sp>
      <p:sp>
        <p:nvSpPr>
          <p:cNvPr id="16" name="Text Box 4"/>
          <p:cNvSpPr txBox="1">
            <a:spLocks noChangeArrowheads="1"/>
          </p:cNvSpPr>
          <p:nvPr userDrawn="1"/>
        </p:nvSpPr>
        <p:spPr bwMode="auto">
          <a:xfrm>
            <a:off x="457200" y="37900"/>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bg1"/>
                </a:solidFill>
                <a:latin typeface="Rockwell" pitchFamily="18" charset="0"/>
              </a:defRPr>
            </a:lvl1pPr>
            <a:lvl2pPr marL="742950" indent="-285750" eaLnBrk="0" hangingPunct="0">
              <a:defRPr sz="1400" b="1">
                <a:solidFill>
                  <a:schemeClr val="bg1"/>
                </a:solidFill>
                <a:latin typeface="Rockwell" pitchFamily="18" charset="0"/>
              </a:defRPr>
            </a:lvl2pPr>
            <a:lvl3pPr marL="1143000" indent="-228600" eaLnBrk="0" hangingPunct="0">
              <a:defRPr sz="1400" b="1">
                <a:solidFill>
                  <a:schemeClr val="bg1"/>
                </a:solidFill>
                <a:latin typeface="Rockwell" pitchFamily="18" charset="0"/>
              </a:defRPr>
            </a:lvl3pPr>
            <a:lvl4pPr marL="1600200" indent="-228600" eaLnBrk="0" hangingPunct="0">
              <a:defRPr sz="1400" b="1">
                <a:solidFill>
                  <a:schemeClr val="bg1"/>
                </a:solidFill>
                <a:latin typeface="Rockwell" pitchFamily="18" charset="0"/>
              </a:defRPr>
            </a:lvl4pPr>
            <a:lvl5pPr marL="2057400" indent="-228600" eaLnBrk="0" hangingPunct="0">
              <a:defRPr sz="1400" b="1">
                <a:solidFill>
                  <a:schemeClr val="bg1"/>
                </a:solidFill>
                <a:latin typeface="Rockwell" pitchFamily="18" charset="0"/>
              </a:defRPr>
            </a:lvl5pPr>
            <a:lvl6pPr marL="2514600" indent="-228600" eaLnBrk="0" fontAlgn="base" hangingPunct="0">
              <a:spcBef>
                <a:spcPct val="0"/>
              </a:spcBef>
              <a:spcAft>
                <a:spcPct val="0"/>
              </a:spcAft>
              <a:defRPr sz="1400" b="1">
                <a:solidFill>
                  <a:schemeClr val="bg1"/>
                </a:solidFill>
                <a:latin typeface="Rockwell" pitchFamily="18" charset="0"/>
              </a:defRPr>
            </a:lvl6pPr>
            <a:lvl7pPr marL="2971800" indent="-228600" eaLnBrk="0" fontAlgn="base" hangingPunct="0">
              <a:spcBef>
                <a:spcPct val="0"/>
              </a:spcBef>
              <a:spcAft>
                <a:spcPct val="0"/>
              </a:spcAft>
              <a:defRPr sz="1400" b="1">
                <a:solidFill>
                  <a:schemeClr val="bg1"/>
                </a:solidFill>
                <a:latin typeface="Rockwell" pitchFamily="18" charset="0"/>
              </a:defRPr>
            </a:lvl7pPr>
            <a:lvl8pPr marL="3429000" indent="-228600" eaLnBrk="0" fontAlgn="base" hangingPunct="0">
              <a:spcBef>
                <a:spcPct val="0"/>
              </a:spcBef>
              <a:spcAft>
                <a:spcPct val="0"/>
              </a:spcAft>
              <a:defRPr sz="1400" b="1">
                <a:solidFill>
                  <a:schemeClr val="bg1"/>
                </a:solidFill>
                <a:latin typeface="Rockwell" pitchFamily="18" charset="0"/>
              </a:defRPr>
            </a:lvl8pPr>
            <a:lvl9pPr marL="3886200" indent="-228600" eaLnBrk="0" fontAlgn="base" hangingPunct="0">
              <a:spcBef>
                <a:spcPct val="0"/>
              </a:spcBef>
              <a:spcAft>
                <a:spcPct val="0"/>
              </a:spcAft>
              <a:defRPr sz="1400" b="1">
                <a:solidFill>
                  <a:schemeClr val="bg1"/>
                </a:solidFill>
                <a:latin typeface="Rockwell" pitchFamily="18" charset="0"/>
              </a:defRPr>
            </a:lvl9pPr>
          </a:lstStyle>
          <a:p>
            <a:pPr eaLnBrk="1" hangingPunct="1">
              <a:spcBef>
                <a:spcPct val="50000"/>
              </a:spcBef>
            </a:pPr>
            <a:r>
              <a:rPr lang="en-US" dirty="0" smtClean="0">
                <a:latin typeface="Arial Black" pitchFamily="34" charset="0"/>
              </a:rPr>
              <a:t>Siding</a:t>
            </a:r>
            <a:endParaRPr lang="en-US" dirty="0">
              <a:latin typeface="Arial Black" pitchFamily="34" charset="0"/>
            </a:endParaRPr>
          </a:p>
        </p:txBody>
      </p:sp>
    </p:spTree>
    <p:extLst>
      <p:ext uri="{BB962C8B-B14F-4D97-AF65-F5344CB8AC3E}">
        <p14:creationId xmlns:p14="http://schemas.microsoft.com/office/powerpoint/2010/main" val="249105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BC H1-5 slides">
    <p:spTree>
      <p:nvGrpSpPr>
        <p:cNvPr id="1" name=""/>
        <p:cNvGrpSpPr/>
        <p:nvPr/>
      </p:nvGrpSpPr>
      <p:grpSpPr>
        <a:xfrm>
          <a:off x="0" y="0"/>
          <a:ext cx="0" cy="0"/>
          <a:chOff x="0" y="0"/>
          <a:chExt cx="0" cy="0"/>
        </a:xfrm>
      </p:grpSpPr>
      <p:sp>
        <p:nvSpPr>
          <p:cNvPr id="4" name="Rectangle 39"/>
          <p:cNvSpPr>
            <a:spLocks noChangeArrowheads="1"/>
          </p:cNvSpPr>
          <p:nvPr userDrawn="1"/>
        </p:nvSpPr>
        <p:spPr bwMode="auto">
          <a:xfrm>
            <a:off x="0" y="0"/>
            <a:ext cx="3810000" cy="381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 name="Title 12"/>
          <p:cNvSpPr>
            <a:spLocks noGrp="1"/>
          </p:cNvSpPr>
          <p:nvPr>
            <p:ph type="title"/>
          </p:nvPr>
        </p:nvSpPr>
        <p:spPr>
          <a:xfrm>
            <a:off x="457200" y="533400"/>
            <a:ext cx="8229600" cy="584775"/>
          </a:xfrm>
          <a:prstGeom prst="rect">
            <a:avLst/>
          </a:prstGeom>
        </p:spPr>
        <p:txBody>
          <a:bodyPr>
            <a:spAutoFit/>
          </a:bodyPr>
          <a:lstStyle>
            <a:lvl1pPr>
              <a:defRPr b="1">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15" name="Text Placeholder 14"/>
          <p:cNvSpPr>
            <a:spLocks noGrp="1"/>
          </p:cNvSpPr>
          <p:nvPr>
            <p:ph type="body" sz="quarter" idx="12"/>
          </p:nvPr>
        </p:nvSpPr>
        <p:spPr>
          <a:xfrm>
            <a:off x="457200" y="1371600"/>
            <a:ext cx="8077200" cy="584775"/>
          </a:xfrm>
          <a:prstGeom prst="rect">
            <a:avLst/>
          </a:prstGeom>
        </p:spPr>
        <p:txBody>
          <a:bodyPr wrap="square">
            <a:spAutoFit/>
          </a:bodyPr>
          <a:lstStyle>
            <a:lvl1pPr marL="0" indent="0">
              <a:buFontTx/>
              <a:buNone/>
              <a:defRPr>
                <a:latin typeface="Verdana" pitchFamily="34" charset="0"/>
                <a:ea typeface="Verdana" pitchFamily="34" charset="0"/>
                <a:cs typeface="Verdana" pitchFamily="34" charset="0"/>
              </a:defRPr>
            </a:lvl1pPr>
          </a:lstStyle>
          <a:p>
            <a:pPr lvl="0"/>
            <a:r>
              <a:rPr lang="en-US" dirty="0" smtClean="0"/>
              <a:t>Click to edit Master text styles</a:t>
            </a:r>
          </a:p>
        </p:txBody>
      </p:sp>
      <p:sp>
        <p:nvSpPr>
          <p:cNvPr id="16" name="Text Box 4"/>
          <p:cNvSpPr txBox="1">
            <a:spLocks noChangeArrowheads="1"/>
          </p:cNvSpPr>
          <p:nvPr userDrawn="1"/>
        </p:nvSpPr>
        <p:spPr bwMode="auto">
          <a:xfrm>
            <a:off x="457200" y="37900"/>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bg1"/>
                </a:solidFill>
                <a:latin typeface="Rockwell" pitchFamily="18" charset="0"/>
              </a:defRPr>
            </a:lvl1pPr>
            <a:lvl2pPr marL="742950" indent="-285750" eaLnBrk="0" hangingPunct="0">
              <a:defRPr sz="1400" b="1">
                <a:solidFill>
                  <a:schemeClr val="bg1"/>
                </a:solidFill>
                <a:latin typeface="Rockwell" pitchFamily="18" charset="0"/>
              </a:defRPr>
            </a:lvl2pPr>
            <a:lvl3pPr marL="1143000" indent="-228600" eaLnBrk="0" hangingPunct="0">
              <a:defRPr sz="1400" b="1">
                <a:solidFill>
                  <a:schemeClr val="bg1"/>
                </a:solidFill>
                <a:latin typeface="Rockwell" pitchFamily="18" charset="0"/>
              </a:defRPr>
            </a:lvl3pPr>
            <a:lvl4pPr marL="1600200" indent="-228600" eaLnBrk="0" hangingPunct="0">
              <a:defRPr sz="1400" b="1">
                <a:solidFill>
                  <a:schemeClr val="bg1"/>
                </a:solidFill>
                <a:latin typeface="Rockwell" pitchFamily="18" charset="0"/>
              </a:defRPr>
            </a:lvl4pPr>
            <a:lvl5pPr marL="2057400" indent="-228600" eaLnBrk="0" hangingPunct="0">
              <a:defRPr sz="1400" b="1">
                <a:solidFill>
                  <a:schemeClr val="bg1"/>
                </a:solidFill>
                <a:latin typeface="Rockwell" pitchFamily="18" charset="0"/>
              </a:defRPr>
            </a:lvl5pPr>
            <a:lvl6pPr marL="2514600" indent="-228600" eaLnBrk="0" fontAlgn="base" hangingPunct="0">
              <a:spcBef>
                <a:spcPct val="0"/>
              </a:spcBef>
              <a:spcAft>
                <a:spcPct val="0"/>
              </a:spcAft>
              <a:defRPr sz="1400" b="1">
                <a:solidFill>
                  <a:schemeClr val="bg1"/>
                </a:solidFill>
                <a:latin typeface="Rockwell" pitchFamily="18" charset="0"/>
              </a:defRPr>
            </a:lvl6pPr>
            <a:lvl7pPr marL="2971800" indent="-228600" eaLnBrk="0" fontAlgn="base" hangingPunct="0">
              <a:spcBef>
                <a:spcPct val="0"/>
              </a:spcBef>
              <a:spcAft>
                <a:spcPct val="0"/>
              </a:spcAft>
              <a:defRPr sz="1400" b="1">
                <a:solidFill>
                  <a:schemeClr val="bg1"/>
                </a:solidFill>
                <a:latin typeface="Rockwell" pitchFamily="18" charset="0"/>
              </a:defRPr>
            </a:lvl7pPr>
            <a:lvl8pPr marL="3429000" indent="-228600" eaLnBrk="0" fontAlgn="base" hangingPunct="0">
              <a:spcBef>
                <a:spcPct val="0"/>
              </a:spcBef>
              <a:spcAft>
                <a:spcPct val="0"/>
              </a:spcAft>
              <a:defRPr sz="1400" b="1">
                <a:solidFill>
                  <a:schemeClr val="bg1"/>
                </a:solidFill>
                <a:latin typeface="Rockwell" pitchFamily="18" charset="0"/>
              </a:defRPr>
            </a:lvl8pPr>
            <a:lvl9pPr marL="3886200" indent="-228600" eaLnBrk="0" fontAlgn="base" hangingPunct="0">
              <a:spcBef>
                <a:spcPct val="0"/>
              </a:spcBef>
              <a:spcAft>
                <a:spcPct val="0"/>
              </a:spcAft>
              <a:defRPr sz="1400" b="1">
                <a:solidFill>
                  <a:schemeClr val="bg1"/>
                </a:solidFill>
                <a:latin typeface="Rockwell" pitchFamily="18" charset="0"/>
              </a:defRPr>
            </a:lvl9pPr>
          </a:lstStyle>
          <a:p>
            <a:pPr eaLnBrk="1" hangingPunct="1">
              <a:spcBef>
                <a:spcPct val="50000"/>
              </a:spcBef>
            </a:pPr>
            <a:r>
              <a:rPr lang="en-US" dirty="0" smtClean="0">
                <a:latin typeface="Arial Black" pitchFamily="34" charset="0"/>
              </a:rPr>
              <a:t>Corner Boards</a:t>
            </a:r>
            <a:r>
              <a:rPr lang="en-US" baseline="0" dirty="0" smtClean="0">
                <a:latin typeface="Arial Black" pitchFamily="34" charset="0"/>
              </a:rPr>
              <a:t> and Exterior Trim</a:t>
            </a:r>
            <a:endParaRPr lang="en-US" dirty="0">
              <a:latin typeface="Arial Black" pitchFamily="34" charset="0"/>
            </a:endParaRPr>
          </a:p>
        </p:txBody>
      </p:sp>
    </p:spTree>
    <p:extLst>
      <p:ext uri="{BB962C8B-B14F-4D97-AF65-F5344CB8AC3E}">
        <p14:creationId xmlns:p14="http://schemas.microsoft.com/office/powerpoint/2010/main" val="1699939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BC H1-6 slides">
    <p:spTree>
      <p:nvGrpSpPr>
        <p:cNvPr id="1" name=""/>
        <p:cNvGrpSpPr/>
        <p:nvPr/>
      </p:nvGrpSpPr>
      <p:grpSpPr>
        <a:xfrm>
          <a:off x="0" y="0"/>
          <a:ext cx="0" cy="0"/>
          <a:chOff x="0" y="0"/>
          <a:chExt cx="0" cy="0"/>
        </a:xfrm>
      </p:grpSpPr>
      <p:sp>
        <p:nvSpPr>
          <p:cNvPr id="4" name="Rectangle 39"/>
          <p:cNvSpPr>
            <a:spLocks noChangeArrowheads="1"/>
          </p:cNvSpPr>
          <p:nvPr userDrawn="1"/>
        </p:nvSpPr>
        <p:spPr bwMode="auto">
          <a:xfrm>
            <a:off x="0" y="0"/>
            <a:ext cx="2895600" cy="381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 name="Title 12"/>
          <p:cNvSpPr>
            <a:spLocks noGrp="1"/>
          </p:cNvSpPr>
          <p:nvPr>
            <p:ph type="title"/>
          </p:nvPr>
        </p:nvSpPr>
        <p:spPr>
          <a:xfrm>
            <a:off x="457200" y="533400"/>
            <a:ext cx="8229600" cy="584775"/>
          </a:xfrm>
          <a:prstGeom prst="rect">
            <a:avLst/>
          </a:prstGeom>
        </p:spPr>
        <p:txBody>
          <a:bodyPr>
            <a:spAutoFit/>
          </a:bodyPr>
          <a:lstStyle>
            <a:lvl1pPr>
              <a:defRPr b="1">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15" name="Text Placeholder 14"/>
          <p:cNvSpPr>
            <a:spLocks noGrp="1"/>
          </p:cNvSpPr>
          <p:nvPr>
            <p:ph type="body" sz="quarter" idx="12"/>
          </p:nvPr>
        </p:nvSpPr>
        <p:spPr>
          <a:xfrm>
            <a:off x="457200" y="1371600"/>
            <a:ext cx="8077200" cy="584775"/>
          </a:xfrm>
          <a:prstGeom prst="rect">
            <a:avLst/>
          </a:prstGeom>
        </p:spPr>
        <p:txBody>
          <a:bodyPr wrap="square">
            <a:spAutoFit/>
          </a:bodyPr>
          <a:lstStyle>
            <a:lvl1pPr marL="0" indent="0">
              <a:buFontTx/>
              <a:buNone/>
              <a:defRPr>
                <a:latin typeface="Verdana" pitchFamily="34" charset="0"/>
                <a:ea typeface="Verdana" pitchFamily="34" charset="0"/>
                <a:cs typeface="Verdana" pitchFamily="34" charset="0"/>
              </a:defRPr>
            </a:lvl1pPr>
          </a:lstStyle>
          <a:p>
            <a:pPr lvl="0"/>
            <a:r>
              <a:rPr lang="en-US" dirty="0" smtClean="0"/>
              <a:t>Click to edit Master text styles</a:t>
            </a:r>
          </a:p>
        </p:txBody>
      </p:sp>
      <p:sp>
        <p:nvSpPr>
          <p:cNvPr id="16" name="Text Box 4"/>
          <p:cNvSpPr txBox="1">
            <a:spLocks noChangeArrowheads="1"/>
          </p:cNvSpPr>
          <p:nvPr userDrawn="1"/>
        </p:nvSpPr>
        <p:spPr bwMode="auto">
          <a:xfrm>
            <a:off x="457200" y="37900"/>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bg1"/>
                </a:solidFill>
                <a:latin typeface="Rockwell" pitchFamily="18" charset="0"/>
              </a:defRPr>
            </a:lvl1pPr>
            <a:lvl2pPr marL="742950" indent="-285750" eaLnBrk="0" hangingPunct="0">
              <a:defRPr sz="1400" b="1">
                <a:solidFill>
                  <a:schemeClr val="bg1"/>
                </a:solidFill>
                <a:latin typeface="Rockwell" pitchFamily="18" charset="0"/>
              </a:defRPr>
            </a:lvl2pPr>
            <a:lvl3pPr marL="1143000" indent="-228600" eaLnBrk="0" hangingPunct="0">
              <a:defRPr sz="1400" b="1">
                <a:solidFill>
                  <a:schemeClr val="bg1"/>
                </a:solidFill>
                <a:latin typeface="Rockwell" pitchFamily="18" charset="0"/>
              </a:defRPr>
            </a:lvl3pPr>
            <a:lvl4pPr marL="1600200" indent="-228600" eaLnBrk="0" hangingPunct="0">
              <a:defRPr sz="1400" b="1">
                <a:solidFill>
                  <a:schemeClr val="bg1"/>
                </a:solidFill>
                <a:latin typeface="Rockwell" pitchFamily="18" charset="0"/>
              </a:defRPr>
            </a:lvl4pPr>
            <a:lvl5pPr marL="2057400" indent="-228600" eaLnBrk="0" hangingPunct="0">
              <a:defRPr sz="1400" b="1">
                <a:solidFill>
                  <a:schemeClr val="bg1"/>
                </a:solidFill>
                <a:latin typeface="Rockwell" pitchFamily="18" charset="0"/>
              </a:defRPr>
            </a:lvl5pPr>
            <a:lvl6pPr marL="2514600" indent="-228600" eaLnBrk="0" fontAlgn="base" hangingPunct="0">
              <a:spcBef>
                <a:spcPct val="0"/>
              </a:spcBef>
              <a:spcAft>
                <a:spcPct val="0"/>
              </a:spcAft>
              <a:defRPr sz="1400" b="1">
                <a:solidFill>
                  <a:schemeClr val="bg1"/>
                </a:solidFill>
                <a:latin typeface="Rockwell" pitchFamily="18" charset="0"/>
              </a:defRPr>
            </a:lvl6pPr>
            <a:lvl7pPr marL="2971800" indent="-228600" eaLnBrk="0" fontAlgn="base" hangingPunct="0">
              <a:spcBef>
                <a:spcPct val="0"/>
              </a:spcBef>
              <a:spcAft>
                <a:spcPct val="0"/>
              </a:spcAft>
              <a:defRPr sz="1400" b="1">
                <a:solidFill>
                  <a:schemeClr val="bg1"/>
                </a:solidFill>
                <a:latin typeface="Rockwell" pitchFamily="18" charset="0"/>
              </a:defRPr>
            </a:lvl7pPr>
            <a:lvl8pPr marL="3429000" indent="-228600" eaLnBrk="0" fontAlgn="base" hangingPunct="0">
              <a:spcBef>
                <a:spcPct val="0"/>
              </a:spcBef>
              <a:spcAft>
                <a:spcPct val="0"/>
              </a:spcAft>
              <a:defRPr sz="1400" b="1">
                <a:solidFill>
                  <a:schemeClr val="bg1"/>
                </a:solidFill>
                <a:latin typeface="Rockwell" pitchFamily="18" charset="0"/>
              </a:defRPr>
            </a:lvl8pPr>
            <a:lvl9pPr marL="3886200" indent="-228600" eaLnBrk="0" fontAlgn="base" hangingPunct="0">
              <a:spcBef>
                <a:spcPct val="0"/>
              </a:spcBef>
              <a:spcAft>
                <a:spcPct val="0"/>
              </a:spcAft>
              <a:defRPr sz="1400" b="1">
                <a:solidFill>
                  <a:schemeClr val="bg1"/>
                </a:solidFill>
                <a:latin typeface="Rockwell" pitchFamily="18" charset="0"/>
              </a:defRPr>
            </a:lvl9pPr>
          </a:lstStyle>
          <a:p>
            <a:pPr eaLnBrk="1" hangingPunct="1">
              <a:spcBef>
                <a:spcPct val="50000"/>
              </a:spcBef>
            </a:pPr>
            <a:r>
              <a:rPr lang="en-US" dirty="0" smtClean="0">
                <a:latin typeface="Arial Black" pitchFamily="34" charset="0"/>
              </a:rPr>
              <a:t>Sealing</a:t>
            </a:r>
            <a:r>
              <a:rPr lang="en-US" baseline="0" dirty="0" smtClean="0">
                <a:latin typeface="Arial Black" pitchFamily="34" charset="0"/>
              </a:rPr>
              <a:t> Exterior Joints</a:t>
            </a:r>
            <a:endParaRPr lang="en-US" dirty="0">
              <a:latin typeface="Arial Black" pitchFamily="34" charset="0"/>
            </a:endParaRPr>
          </a:p>
        </p:txBody>
      </p:sp>
    </p:spTree>
    <p:extLst>
      <p:ext uri="{BB962C8B-B14F-4D97-AF65-F5344CB8AC3E}">
        <p14:creationId xmlns:p14="http://schemas.microsoft.com/office/powerpoint/2010/main" val="197069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BC H1-7 slides">
    <p:spTree>
      <p:nvGrpSpPr>
        <p:cNvPr id="1" name=""/>
        <p:cNvGrpSpPr/>
        <p:nvPr/>
      </p:nvGrpSpPr>
      <p:grpSpPr>
        <a:xfrm>
          <a:off x="0" y="0"/>
          <a:ext cx="0" cy="0"/>
          <a:chOff x="0" y="0"/>
          <a:chExt cx="0" cy="0"/>
        </a:xfrm>
      </p:grpSpPr>
      <p:sp>
        <p:nvSpPr>
          <p:cNvPr id="4" name="Rectangle 39"/>
          <p:cNvSpPr>
            <a:spLocks noChangeArrowheads="1"/>
          </p:cNvSpPr>
          <p:nvPr userDrawn="1"/>
        </p:nvSpPr>
        <p:spPr bwMode="auto">
          <a:xfrm>
            <a:off x="0" y="0"/>
            <a:ext cx="5562600" cy="381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 name="Title 12"/>
          <p:cNvSpPr>
            <a:spLocks noGrp="1"/>
          </p:cNvSpPr>
          <p:nvPr>
            <p:ph type="title"/>
          </p:nvPr>
        </p:nvSpPr>
        <p:spPr>
          <a:xfrm>
            <a:off x="457200" y="533400"/>
            <a:ext cx="8229600" cy="584775"/>
          </a:xfrm>
          <a:prstGeom prst="rect">
            <a:avLst/>
          </a:prstGeom>
        </p:spPr>
        <p:txBody>
          <a:bodyPr>
            <a:spAutoFit/>
          </a:bodyPr>
          <a:lstStyle>
            <a:lvl1pPr>
              <a:defRPr b="1">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15" name="Text Placeholder 14"/>
          <p:cNvSpPr>
            <a:spLocks noGrp="1"/>
          </p:cNvSpPr>
          <p:nvPr>
            <p:ph type="body" sz="quarter" idx="12"/>
          </p:nvPr>
        </p:nvSpPr>
        <p:spPr>
          <a:xfrm>
            <a:off x="457200" y="1371600"/>
            <a:ext cx="8077200" cy="584775"/>
          </a:xfrm>
          <a:prstGeom prst="rect">
            <a:avLst/>
          </a:prstGeom>
        </p:spPr>
        <p:txBody>
          <a:bodyPr wrap="square">
            <a:spAutoFit/>
          </a:bodyPr>
          <a:lstStyle>
            <a:lvl1pPr marL="0" indent="0">
              <a:buFontTx/>
              <a:buNone/>
              <a:defRPr>
                <a:latin typeface="Verdana" pitchFamily="34" charset="0"/>
                <a:ea typeface="Verdana" pitchFamily="34" charset="0"/>
                <a:cs typeface="Verdana" pitchFamily="34" charset="0"/>
              </a:defRPr>
            </a:lvl1pPr>
          </a:lstStyle>
          <a:p>
            <a:pPr lvl="0"/>
            <a:r>
              <a:rPr lang="en-US" dirty="0" smtClean="0"/>
              <a:t>Click to edit Master text styles</a:t>
            </a:r>
          </a:p>
        </p:txBody>
      </p:sp>
      <p:sp>
        <p:nvSpPr>
          <p:cNvPr id="16" name="Text Box 4"/>
          <p:cNvSpPr txBox="1">
            <a:spLocks noChangeArrowheads="1"/>
          </p:cNvSpPr>
          <p:nvPr userDrawn="1"/>
        </p:nvSpPr>
        <p:spPr bwMode="auto">
          <a:xfrm>
            <a:off x="457200" y="37900"/>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bg1"/>
                </a:solidFill>
                <a:latin typeface="Rockwell" pitchFamily="18" charset="0"/>
              </a:defRPr>
            </a:lvl1pPr>
            <a:lvl2pPr marL="742950" indent="-285750" eaLnBrk="0" hangingPunct="0">
              <a:defRPr sz="1400" b="1">
                <a:solidFill>
                  <a:schemeClr val="bg1"/>
                </a:solidFill>
                <a:latin typeface="Rockwell" pitchFamily="18" charset="0"/>
              </a:defRPr>
            </a:lvl2pPr>
            <a:lvl3pPr marL="1143000" indent="-228600" eaLnBrk="0" hangingPunct="0">
              <a:defRPr sz="1400" b="1">
                <a:solidFill>
                  <a:schemeClr val="bg1"/>
                </a:solidFill>
                <a:latin typeface="Rockwell" pitchFamily="18" charset="0"/>
              </a:defRPr>
            </a:lvl3pPr>
            <a:lvl4pPr marL="1600200" indent="-228600" eaLnBrk="0" hangingPunct="0">
              <a:defRPr sz="1400" b="1">
                <a:solidFill>
                  <a:schemeClr val="bg1"/>
                </a:solidFill>
                <a:latin typeface="Rockwell" pitchFamily="18" charset="0"/>
              </a:defRPr>
            </a:lvl4pPr>
            <a:lvl5pPr marL="2057400" indent="-228600" eaLnBrk="0" hangingPunct="0">
              <a:defRPr sz="1400" b="1">
                <a:solidFill>
                  <a:schemeClr val="bg1"/>
                </a:solidFill>
                <a:latin typeface="Rockwell" pitchFamily="18" charset="0"/>
              </a:defRPr>
            </a:lvl5pPr>
            <a:lvl6pPr marL="2514600" indent="-228600" eaLnBrk="0" fontAlgn="base" hangingPunct="0">
              <a:spcBef>
                <a:spcPct val="0"/>
              </a:spcBef>
              <a:spcAft>
                <a:spcPct val="0"/>
              </a:spcAft>
              <a:defRPr sz="1400" b="1">
                <a:solidFill>
                  <a:schemeClr val="bg1"/>
                </a:solidFill>
                <a:latin typeface="Rockwell" pitchFamily="18" charset="0"/>
              </a:defRPr>
            </a:lvl6pPr>
            <a:lvl7pPr marL="2971800" indent="-228600" eaLnBrk="0" fontAlgn="base" hangingPunct="0">
              <a:spcBef>
                <a:spcPct val="0"/>
              </a:spcBef>
              <a:spcAft>
                <a:spcPct val="0"/>
              </a:spcAft>
              <a:defRPr sz="1400" b="1">
                <a:solidFill>
                  <a:schemeClr val="bg1"/>
                </a:solidFill>
                <a:latin typeface="Rockwell" pitchFamily="18" charset="0"/>
              </a:defRPr>
            </a:lvl7pPr>
            <a:lvl8pPr marL="3429000" indent="-228600" eaLnBrk="0" fontAlgn="base" hangingPunct="0">
              <a:spcBef>
                <a:spcPct val="0"/>
              </a:spcBef>
              <a:spcAft>
                <a:spcPct val="0"/>
              </a:spcAft>
              <a:defRPr sz="1400" b="1">
                <a:solidFill>
                  <a:schemeClr val="bg1"/>
                </a:solidFill>
                <a:latin typeface="Rockwell" pitchFamily="18" charset="0"/>
              </a:defRPr>
            </a:lvl8pPr>
            <a:lvl9pPr marL="3886200" indent="-228600" eaLnBrk="0" fontAlgn="base" hangingPunct="0">
              <a:spcBef>
                <a:spcPct val="0"/>
              </a:spcBef>
              <a:spcAft>
                <a:spcPct val="0"/>
              </a:spcAft>
              <a:defRPr sz="1400" b="1">
                <a:solidFill>
                  <a:schemeClr val="bg1"/>
                </a:solidFill>
                <a:latin typeface="Rockwell" pitchFamily="18" charset="0"/>
              </a:defRPr>
            </a:lvl9pPr>
          </a:lstStyle>
          <a:p>
            <a:pPr eaLnBrk="1" hangingPunct="1">
              <a:spcBef>
                <a:spcPct val="50000"/>
              </a:spcBef>
            </a:pPr>
            <a:r>
              <a:rPr lang="en-US" dirty="0" smtClean="0">
                <a:latin typeface="Arial Black" pitchFamily="34" charset="0"/>
              </a:rPr>
              <a:t>Exterior Painting, Finish Grading, and Landscaping</a:t>
            </a:r>
            <a:endParaRPr lang="en-US" dirty="0">
              <a:latin typeface="Arial Black" pitchFamily="34" charset="0"/>
            </a:endParaRPr>
          </a:p>
        </p:txBody>
      </p:sp>
    </p:spTree>
    <p:extLst>
      <p:ext uri="{BB962C8B-B14F-4D97-AF65-F5344CB8AC3E}">
        <p14:creationId xmlns:p14="http://schemas.microsoft.com/office/powerpoint/2010/main" val="197069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BC H1-8 slides">
    <p:spTree>
      <p:nvGrpSpPr>
        <p:cNvPr id="1" name=""/>
        <p:cNvGrpSpPr/>
        <p:nvPr/>
      </p:nvGrpSpPr>
      <p:grpSpPr>
        <a:xfrm>
          <a:off x="0" y="0"/>
          <a:ext cx="0" cy="0"/>
          <a:chOff x="0" y="0"/>
          <a:chExt cx="0" cy="0"/>
        </a:xfrm>
      </p:grpSpPr>
      <p:sp>
        <p:nvSpPr>
          <p:cNvPr id="4" name="Rectangle 39"/>
          <p:cNvSpPr>
            <a:spLocks noChangeArrowheads="1"/>
          </p:cNvSpPr>
          <p:nvPr userDrawn="1"/>
        </p:nvSpPr>
        <p:spPr bwMode="auto">
          <a:xfrm>
            <a:off x="0" y="0"/>
            <a:ext cx="2743200" cy="381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 name="Title 12"/>
          <p:cNvSpPr>
            <a:spLocks noGrp="1"/>
          </p:cNvSpPr>
          <p:nvPr>
            <p:ph type="title"/>
          </p:nvPr>
        </p:nvSpPr>
        <p:spPr>
          <a:xfrm>
            <a:off x="457200" y="533400"/>
            <a:ext cx="8229600" cy="584775"/>
          </a:xfrm>
          <a:prstGeom prst="rect">
            <a:avLst/>
          </a:prstGeom>
        </p:spPr>
        <p:txBody>
          <a:bodyPr>
            <a:spAutoFit/>
          </a:bodyPr>
          <a:lstStyle>
            <a:lvl1pPr>
              <a:defRPr b="1">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15" name="Text Placeholder 14"/>
          <p:cNvSpPr>
            <a:spLocks noGrp="1"/>
          </p:cNvSpPr>
          <p:nvPr>
            <p:ph type="body" sz="quarter" idx="12"/>
          </p:nvPr>
        </p:nvSpPr>
        <p:spPr>
          <a:xfrm>
            <a:off x="457200" y="1371600"/>
            <a:ext cx="8077200" cy="584775"/>
          </a:xfrm>
          <a:prstGeom prst="rect">
            <a:avLst/>
          </a:prstGeom>
        </p:spPr>
        <p:txBody>
          <a:bodyPr wrap="square">
            <a:spAutoFit/>
          </a:bodyPr>
          <a:lstStyle>
            <a:lvl1pPr marL="0" indent="0">
              <a:buFontTx/>
              <a:buNone/>
              <a:defRPr>
                <a:latin typeface="Verdana" pitchFamily="34" charset="0"/>
                <a:ea typeface="Verdana" pitchFamily="34" charset="0"/>
                <a:cs typeface="Verdana" pitchFamily="34" charset="0"/>
              </a:defRPr>
            </a:lvl1pPr>
          </a:lstStyle>
          <a:p>
            <a:pPr lvl="0"/>
            <a:r>
              <a:rPr lang="en-US" dirty="0" smtClean="0"/>
              <a:t>Click to edit Master text styles</a:t>
            </a:r>
          </a:p>
        </p:txBody>
      </p:sp>
      <p:sp>
        <p:nvSpPr>
          <p:cNvPr id="16" name="Text Box 4"/>
          <p:cNvSpPr txBox="1">
            <a:spLocks noChangeArrowheads="1"/>
          </p:cNvSpPr>
          <p:nvPr userDrawn="1"/>
        </p:nvSpPr>
        <p:spPr bwMode="auto">
          <a:xfrm>
            <a:off x="457200" y="37900"/>
            <a:ext cx="822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bg1"/>
                </a:solidFill>
                <a:latin typeface="Rockwell" pitchFamily="18" charset="0"/>
              </a:defRPr>
            </a:lvl1pPr>
            <a:lvl2pPr marL="742950" indent="-285750" eaLnBrk="0" hangingPunct="0">
              <a:defRPr sz="1400" b="1">
                <a:solidFill>
                  <a:schemeClr val="bg1"/>
                </a:solidFill>
                <a:latin typeface="Rockwell" pitchFamily="18" charset="0"/>
              </a:defRPr>
            </a:lvl2pPr>
            <a:lvl3pPr marL="1143000" indent="-228600" eaLnBrk="0" hangingPunct="0">
              <a:defRPr sz="1400" b="1">
                <a:solidFill>
                  <a:schemeClr val="bg1"/>
                </a:solidFill>
                <a:latin typeface="Rockwell" pitchFamily="18" charset="0"/>
              </a:defRPr>
            </a:lvl3pPr>
            <a:lvl4pPr marL="1600200" indent="-228600" eaLnBrk="0" hangingPunct="0">
              <a:defRPr sz="1400" b="1">
                <a:solidFill>
                  <a:schemeClr val="bg1"/>
                </a:solidFill>
                <a:latin typeface="Rockwell" pitchFamily="18" charset="0"/>
              </a:defRPr>
            </a:lvl4pPr>
            <a:lvl5pPr marL="2057400" indent="-228600" eaLnBrk="0" hangingPunct="0">
              <a:defRPr sz="1400" b="1">
                <a:solidFill>
                  <a:schemeClr val="bg1"/>
                </a:solidFill>
                <a:latin typeface="Rockwell" pitchFamily="18" charset="0"/>
              </a:defRPr>
            </a:lvl5pPr>
            <a:lvl6pPr marL="2514600" indent="-228600" eaLnBrk="0" fontAlgn="base" hangingPunct="0">
              <a:spcBef>
                <a:spcPct val="0"/>
              </a:spcBef>
              <a:spcAft>
                <a:spcPct val="0"/>
              </a:spcAft>
              <a:defRPr sz="1400" b="1">
                <a:solidFill>
                  <a:schemeClr val="bg1"/>
                </a:solidFill>
                <a:latin typeface="Rockwell" pitchFamily="18" charset="0"/>
              </a:defRPr>
            </a:lvl6pPr>
            <a:lvl7pPr marL="2971800" indent="-228600" eaLnBrk="0" fontAlgn="base" hangingPunct="0">
              <a:spcBef>
                <a:spcPct val="0"/>
              </a:spcBef>
              <a:spcAft>
                <a:spcPct val="0"/>
              </a:spcAft>
              <a:defRPr sz="1400" b="1">
                <a:solidFill>
                  <a:schemeClr val="bg1"/>
                </a:solidFill>
                <a:latin typeface="Rockwell" pitchFamily="18" charset="0"/>
              </a:defRPr>
            </a:lvl7pPr>
            <a:lvl8pPr marL="3429000" indent="-228600" eaLnBrk="0" fontAlgn="base" hangingPunct="0">
              <a:spcBef>
                <a:spcPct val="0"/>
              </a:spcBef>
              <a:spcAft>
                <a:spcPct val="0"/>
              </a:spcAft>
              <a:defRPr sz="1400" b="1">
                <a:solidFill>
                  <a:schemeClr val="bg1"/>
                </a:solidFill>
                <a:latin typeface="Rockwell" pitchFamily="18" charset="0"/>
              </a:defRPr>
            </a:lvl8pPr>
            <a:lvl9pPr marL="3886200" indent="-228600" eaLnBrk="0" fontAlgn="base" hangingPunct="0">
              <a:spcBef>
                <a:spcPct val="0"/>
              </a:spcBef>
              <a:spcAft>
                <a:spcPct val="0"/>
              </a:spcAft>
              <a:defRPr sz="1400" b="1">
                <a:solidFill>
                  <a:schemeClr val="bg1"/>
                </a:solidFill>
                <a:latin typeface="Rockwell" pitchFamily="18" charset="0"/>
              </a:defRPr>
            </a:lvl9pPr>
          </a:lstStyle>
          <a:p>
            <a:pPr eaLnBrk="1" hangingPunct="1">
              <a:spcBef>
                <a:spcPct val="50000"/>
              </a:spcBef>
            </a:pPr>
            <a:r>
              <a:rPr lang="en-US" dirty="0" smtClean="0">
                <a:latin typeface="Arial Black" pitchFamily="34" charset="0"/>
              </a:rPr>
              <a:t>Exterior Construction</a:t>
            </a:r>
            <a:endParaRPr lang="en-US" dirty="0">
              <a:latin typeface="Arial Black" pitchFamily="34" charset="0"/>
            </a:endParaRPr>
          </a:p>
        </p:txBody>
      </p:sp>
    </p:spTree>
    <p:extLst>
      <p:ext uri="{BB962C8B-B14F-4D97-AF65-F5344CB8AC3E}">
        <p14:creationId xmlns:p14="http://schemas.microsoft.com/office/powerpoint/2010/main" val="1970699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1026" name="Picture 15" descr="FBC cover blue"/>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7"/>
          <p:cNvSpPr txBox="1">
            <a:spLocks/>
          </p:cNvSpPr>
          <p:nvPr userDrawn="1"/>
        </p:nvSpPr>
        <p:spPr>
          <a:xfrm>
            <a:off x="457200" y="6324600"/>
            <a:ext cx="5943600" cy="533400"/>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400" b="0" kern="1200" dirty="0" smtClean="0">
                <a:solidFill>
                  <a:srgbClr val="FFFFFF"/>
                </a:solidFill>
                <a:latin typeface="Arial" charset="0"/>
              </a:rPr>
              <a:t>Fundamentals of Building Construction, Materials &amp; Methods, 6</a:t>
            </a:r>
            <a:r>
              <a:rPr lang="en-US" sz="1400" b="0" kern="1200" baseline="30000" dirty="0" smtClean="0">
                <a:solidFill>
                  <a:srgbClr val="FFFFFF"/>
                </a:solidFill>
                <a:latin typeface="Arial" charset="0"/>
              </a:rPr>
              <a:t>th</a:t>
            </a:r>
            <a:r>
              <a:rPr lang="en-US" sz="1400" b="0" kern="1200" dirty="0" smtClean="0">
                <a:solidFill>
                  <a:srgbClr val="FFFFFF"/>
                </a:solidFill>
                <a:latin typeface="Arial" charset="0"/>
              </a:rPr>
              <a:t> Edition</a:t>
            </a:r>
          </a:p>
          <a:p>
            <a:r>
              <a:rPr lang="en-US" sz="1000" b="0" kern="1200" dirty="0" smtClean="0">
                <a:solidFill>
                  <a:srgbClr val="FFFFFF"/>
                </a:solidFill>
                <a:latin typeface="Arial" charset="0"/>
              </a:rPr>
              <a:t>Copyright © 2013 J. Iano. All rights reserved.</a:t>
            </a:r>
            <a:endParaRPr lang="en-US" sz="1000" b="0" kern="1200" dirty="0">
              <a:solidFill>
                <a:srgbClr val="FFFFFF"/>
              </a:solidFill>
              <a:latin typeface="Arial" charset="0"/>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5" r:id="rId5"/>
    <p:sldLayoutId id="2147483696" r:id="rId6"/>
    <p:sldLayoutId id="2147483697" r:id="rId7"/>
    <p:sldLayoutId id="2147483698" r:id="rId8"/>
    <p:sldLayoutId id="2147483699" r:id="rId9"/>
  </p:sldLayoutIdLst>
  <p:hf sldNum="0" hd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Baskerville Old Face" pitchFamily="18" charset="0"/>
        </a:defRPr>
      </a:lvl2pPr>
      <a:lvl3pPr algn="l" rtl="0" eaLnBrk="0" fontAlgn="base" hangingPunct="0">
        <a:spcBef>
          <a:spcPct val="0"/>
        </a:spcBef>
        <a:spcAft>
          <a:spcPct val="0"/>
        </a:spcAft>
        <a:defRPr sz="3200" b="1">
          <a:solidFill>
            <a:schemeClr val="tx1"/>
          </a:solidFill>
          <a:latin typeface="Baskerville Old Face" pitchFamily="18" charset="0"/>
        </a:defRPr>
      </a:lvl3pPr>
      <a:lvl4pPr algn="l" rtl="0" eaLnBrk="0" fontAlgn="base" hangingPunct="0">
        <a:spcBef>
          <a:spcPct val="0"/>
        </a:spcBef>
        <a:spcAft>
          <a:spcPct val="0"/>
        </a:spcAft>
        <a:defRPr sz="3200" b="1">
          <a:solidFill>
            <a:schemeClr val="tx1"/>
          </a:solidFill>
          <a:latin typeface="Baskerville Old Face" pitchFamily="18" charset="0"/>
        </a:defRPr>
      </a:lvl4pPr>
      <a:lvl5pPr algn="l" rtl="0" eaLnBrk="0" fontAlgn="base" hangingPunct="0">
        <a:spcBef>
          <a:spcPct val="0"/>
        </a:spcBef>
        <a:spcAft>
          <a:spcPct val="0"/>
        </a:spcAft>
        <a:defRPr sz="3200" b="1">
          <a:solidFill>
            <a:schemeClr val="tx1"/>
          </a:solidFill>
          <a:latin typeface="Baskerville Old Face" pitchFamily="18" charset="0"/>
        </a:defRPr>
      </a:lvl5pPr>
      <a:lvl6pPr marL="457200" algn="l" rtl="0" fontAlgn="base">
        <a:spcBef>
          <a:spcPct val="0"/>
        </a:spcBef>
        <a:spcAft>
          <a:spcPct val="0"/>
        </a:spcAft>
        <a:defRPr sz="3200" b="1">
          <a:solidFill>
            <a:schemeClr val="tx1"/>
          </a:solidFill>
          <a:latin typeface="Baskerville Old Face" pitchFamily="18" charset="0"/>
        </a:defRPr>
      </a:lvl6pPr>
      <a:lvl7pPr marL="914400" algn="l" rtl="0" fontAlgn="base">
        <a:spcBef>
          <a:spcPct val="0"/>
        </a:spcBef>
        <a:spcAft>
          <a:spcPct val="0"/>
        </a:spcAft>
        <a:defRPr sz="3200" b="1">
          <a:solidFill>
            <a:schemeClr val="tx1"/>
          </a:solidFill>
          <a:latin typeface="Baskerville Old Face" pitchFamily="18" charset="0"/>
        </a:defRPr>
      </a:lvl7pPr>
      <a:lvl8pPr marL="1371600" algn="l" rtl="0" fontAlgn="base">
        <a:spcBef>
          <a:spcPct val="0"/>
        </a:spcBef>
        <a:spcAft>
          <a:spcPct val="0"/>
        </a:spcAft>
        <a:defRPr sz="3200" b="1">
          <a:solidFill>
            <a:schemeClr val="tx1"/>
          </a:solidFill>
          <a:latin typeface="Baskerville Old Face" pitchFamily="18" charset="0"/>
        </a:defRPr>
      </a:lvl8pPr>
      <a:lvl9pPr marL="1828800" algn="l" rtl="0" fontAlgn="base">
        <a:spcBef>
          <a:spcPct val="0"/>
        </a:spcBef>
        <a:spcAft>
          <a:spcPct val="0"/>
        </a:spcAft>
        <a:defRPr sz="3200" b="1">
          <a:solidFill>
            <a:schemeClr val="tx1"/>
          </a:solidFill>
          <a:latin typeface="Baskerville Old Face"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5943600"/>
          </a:xfrm>
          <a:prstGeom prst="rect">
            <a:avLst/>
          </a:prstGeom>
        </p:spPr>
      </p:pic>
      <p:sp>
        <p:nvSpPr>
          <p:cNvPr id="6" name="Rectangle 5"/>
          <p:cNvSpPr/>
          <p:nvPr/>
        </p:nvSpPr>
        <p:spPr bwMode="auto">
          <a:xfrm>
            <a:off x="0" y="381000"/>
            <a:ext cx="9144000" cy="5943600"/>
          </a:xfrm>
          <a:prstGeom prst="rect">
            <a:avLst/>
          </a:prstGeom>
          <a:solidFill>
            <a:schemeClr val="bg1">
              <a:alpha val="30000"/>
            </a:schemeClr>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Rockwell" pitchFamily="18" charset="0"/>
            </a:endParaRPr>
          </a:p>
        </p:txBody>
      </p:sp>
      <p:sp>
        <p:nvSpPr>
          <p:cNvPr id="3" name="Title 2"/>
          <p:cNvSpPr>
            <a:spLocks noGrp="1"/>
          </p:cNvSpPr>
          <p:nvPr>
            <p:ph type="title"/>
          </p:nvPr>
        </p:nvSpPr>
        <p:spPr>
          <a:xfrm>
            <a:off x="457200" y="2120950"/>
            <a:ext cx="6019800" cy="2616101"/>
          </a:xfrm>
        </p:spPr>
        <p:txBody>
          <a:bodyPr/>
          <a:lstStyle/>
          <a:p>
            <a:r>
              <a:rPr lang="en-US" sz="6000" dirty="0" smtClean="0"/>
              <a:t>P</a:t>
            </a:r>
            <a:r>
              <a:rPr lang="en-US" dirty="0" smtClean="0"/>
              <a:t>ROTECTION FROM THE </a:t>
            </a:r>
            <a:r>
              <a:rPr lang="en-US" sz="6000" dirty="0" smtClean="0"/>
              <a:t>W</a:t>
            </a:r>
            <a:r>
              <a:rPr lang="en-US" dirty="0" smtClean="0"/>
              <a:t>EATHER</a:t>
            </a:r>
            <a:endParaRPr lang="en-US" dirty="0"/>
          </a:p>
        </p:txBody>
      </p:sp>
    </p:spTree>
    <p:extLst>
      <p:ext uri="{BB962C8B-B14F-4D97-AF65-F5344CB8AC3E}">
        <p14:creationId xmlns:p14="http://schemas.microsoft.com/office/powerpoint/2010/main" val="4489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asphalt shingles 074668-fg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57200" y="2438400"/>
            <a:ext cx="6019800" cy="1015663"/>
          </a:xfrm>
        </p:spPr>
        <p:txBody>
          <a:bodyPr/>
          <a:lstStyle/>
          <a:p>
            <a:r>
              <a:rPr lang="en-US" sz="6000" dirty="0" smtClean="0"/>
              <a:t>R</a:t>
            </a:r>
            <a:r>
              <a:rPr lang="en-US" dirty="0" smtClean="0"/>
              <a:t>OOFING</a:t>
            </a:r>
            <a:endParaRPr lang="en-US" dirty="0"/>
          </a:p>
        </p:txBody>
      </p:sp>
    </p:spTree>
    <p:extLst>
      <p:ext uri="{BB962C8B-B14F-4D97-AF65-F5344CB8AC3E}">
        <p14:creationId xmlns:p14="http://schemas.microsoft.com/office/powerpoint/2010/main" val="3636356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Eaves and Rakes</a:t>
            </a:r>
            <a:endParaRPr lang="en-US" dirty="0"/>
          </a:p>
        </p:txBody>
      </p:sp>
      <p:sp>
        <p:nvSpPr>
          <p:cNvPr id="5" name="Text Placeholder 4"/>
          <p:cNvSpPr>
            <a:spLocks noGrp="1"/>
          </p:cNvSpPr>
          <p:nvPr>
            <p:ph type="body" sz="quarter" idx="12"/>
          </p:nvPr>
        </p:nvSpPr>
        <p:spPr>
          <a:xfrm>
            <a:off x="457200" y="1371600"/>
            <a:ext cx="8077200" cy="2160591"/>
          </a:xfrm>
        </p:spPr>
        <p:txBody>
          <a:bodyPr/>
          <a:lstStyle/>
          <a:p>
            <a:r>
              <a:rPr lang="en-US" dirty="0"/>
              <a:t>Eaves and rakes are finished before roofing is </a:t>
            </a:r>
            <a:r>
              <a:rPr lang="en-US" dirty="0" smtClean="0"/>
              <a:t>installed, here before roofing underlayment as well.</a:t>
            </a:r>
            <a:endParaRPr lang="en-US" dirty="0"/>
          </a:p>
          <a:p>
            <a:endParaRPr lang="en-US" dirty="0"/>
          </a:p>
        </p:txBody>
      </p:sp>
      <p:pic>
        <p:nvPicPr>
          <p:cNvPr id="6" name="Picture 12" descr="sheathing and eave trim DSC_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2947988"/>
            <a:ext cx="9144000" cy="3376612"/>
          </a:xfrm>
          <a:prstGeom prst="rect">
            <a:avLst/>
          </a:prstGeom>
          <a:noFill/>
        </p:spPr>
      </p:pic>
    </p:spTree>
    <p:extLst>
      <p:ext uri="{BB962C8B-B14F-4D97-AF65-F5344CB8AC3E}">
        <p14:creationId xmlns:p14="http://schemas.microsoft.com/office/powerpoint/2010/main" val="3935701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Eaves</a:t>
            </a:r>
            <a:endParaRPr lang="en-US" dirty="0"/>
          </a:p>
        </p:txBody>
      </p:sp>
      <p:sp>
        <p:nvSpPr>
          <p:cNvPr id="3" name="Text Placeholder 2"/>
          <p:cNvSpPr>
            <a:spLocks noGrp="1"/>
          </p:cNvSpPr>
          <p:nvPr>
            <p:ph type="body" sz="quarter" idx="12"/>
          </p:nvPr>
        </p:nvSpPr>
        <p:spPr>
          <a:xfrm>
            <a:off x="457200" y="1371600"/>
            <a:ext cx="8077200" cy="2948499"/>
          </a:xfrm>
        </p:spPr>
        <p:txBody>
          <a:bodyPr/>
          <a:lstStyle/>
          <a:p>
            <a:pPr marL="457200" indent="-457200">
              <a:buFont typeface="Arial" panose="020B0604020202020204" pitchFamily="34" charset="0"/>
              <a:buChar char="•"/>
            </a:pPr>
            <a:r>
              <a:rPr lang="en-US" dirty="0"/>
              <a:t>Drip edge</a:t>
            </a:r>
          </a:p>
          <a:p>
            <a:pPr marL="457200" indent="-457200">
              <a:buFont typeface="Arial" panose="020B0604020202020204" pitchFamily="34" charset="0"/>
              <a:buChar char="•"/>
            </a:pPr>
            <a:r>
              <a:rPr lang="en-US" dirty="0" smtClean="0"/>
              <a:t>Fascia</a:t>
            </a:r>
            <a:endParaRPr lang="en-US" dirty="0"/>
          </a:p>
          <a:p>
            <a:pPr marL="457200" indent="-457200">
              <a:buFont typeface="Arial" panose="020B0604020202020204" pitchFamily="34" charset="0"/>
              <a:buChar char="•"/>
            </a:pPr>
            <a:r>
              <a:rPr lang="en-US" dirty="0"/>
              <a:t>Soffit</a:t>
            </a:r>
          </a:p>
          <a:p>
            <a:pPr marL="457200" indent="-457200">
              <a:buFont typeface="Arial" panose="020B0604020202020204" pitchFamily="34" charset="0"/>
              <a:buChar char="•"/>
            </a:pPr>
            <a:r>
              <a:rPr lang="en-US" dirty="0"/>
              <a:t>Ventilation strip</a:t>
            </a:r>
          </a:p>
          <a:p>
            <a:pPr marL="457200" indent="-457200">
              <a:buFont typeface="Arial" panose="020B0604020202020204" pitchFamily="34" charset="0"/>
              <a:buChar char="•"/>
            </a:pPr>
            <a:r>
              <a:rPr lang="en-US" dirty="0" smtClean="0"/>
              <a:t>Gutter</a:t>
            </a:r>
            <a:endParaRPr lang="en-US" dirty="0"/>
          </a:p>
        </p:txBody>
      </p:sp>
      <p:pic>
        <p:nvPicPr>
          <p:cNvPr id="4" name="Picture 9" descr="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600" y="0"/>
            <a:ext cx="3454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098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Rakes</a:t>
            </a:r>
            <a:endParaRPr lang="en-US" dirty="0"/>
          </a:p>
        </p:txBody>
      </p:sp>
      <p:pic>
        <p:nvPicPr>
          <p:cNvPr id="4" name="Picture 7" descr="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724401" y="-78283"/>
            <a:ext cx="4419600" cy="6402883"/>
          </a:xfrm>
          <a:prstGeom prst="rect">
            <a:avLst/>
          </a:prstGeom>
          <a:noFill/>
        </p:spPr>
      </p:pic>
      <p:sp>
        <p:nvSpPr>
          <p:cNvPr id="5" name="Text Placeholder 4"/>
          <p:cNvSpPr>
            <a:spLocks noGrp="1"/>
          </p:cNvSpPr>
          <p:nvPr>
            <p:ph type="body" sz="quarter" idx="12"/>
          </p:nvPr>
        </p:nvSpPr>
        <p:spPr>
          <a:xfrm>
            <a:off x="457200" y="1371600"/>
            <a:ext cx="8077200" cy="1175706"/>
          </a:xfrm>
        </p:spPr>
        <p:txBody>
          <a:bodyPr/>
          <a:lstStyle/>
          <a:p>
            <a:pPr marL="457200" indent="-457200">
              <a:buFont typeface="Arial" panose="020B0604020202020204" pitchFamily="34" charset="0"/>
              <a:buChar char="•"/>
            </a:pPr>
            <a:r>
              <a:rPr lang="en-US" dirty="0"/>
              <a:t>Rake </a:t>
            </a:r>
            <a:r>
              <a:rPr lang="en-US" dirty="0" smtClean="0"/>
              <a:t>board</a:t>
            </a:r>
          </a:p>
          <a:p>
            <a:pPr marL="457200" indent="-457200">
              <a:buFont typeface="Arial" panose="020B0604020202020204" pitchFamily="34" charset="0"/>
              <a:buChar char="•"/>
            </a:pPr>
            <a:r>
              <a:rPr lang="en-US" dirty="0" smtClean="0"/>
              <a:t>Fly rafter</a:t>
            </a:r>
            <a:endParaRPr lang="en-US" dirty="0"/>
          </a:p>
        </p:txBody>
      </p:sp>
    </p:spTree>
    <p:extLst>
      <p:ext uri="{BB962C8B-B14F-4D97-AF65-F5344CB8AC3E}">
        <p14:creationId xmlns:p14="http://schemas.microsoft.com/office/powerpoint/2010/main" val="631943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 Ventilation</a:t>
            </a:r>
            <a:endParaRPr lang="en-US" dirty="0"/>
          </a:p>
        </p:txBody>
      </p:sp>
      <p:sp>
        <p:nvSpPr>
          <p:cNvPr id="3" name="Text Placeholder 2"/>
          <p:cNvSpPr>
            <a:spLocks noGrp="1"/>
          </p:cNvSpPr>
          <p:nvPr>
            <p:ph type="body" sz="quarter" idx="12"/>
          </p:nvPr>
        </p:nvSpPr>
        <p:spPr>
          <a:xfrm>
            <a:off x="457200" y="1371600"/>
            <a:ext cx="5367337" cy="3637919"/>
          </a:xfrm>
        </p:spPr>
        <p:txBody>
          <a:bodyPr/>
          <a:lstStyle/>
          <a:p>
            <a:r>
              <a:rPr lang="en-US" dirty="0"/>
              <a:t>Roof ventilation under the sheathing and above the insulation helps to remove moisture that enters from above or condensation from below and reduces the risk of  ice damming in cold climates.</a:t>
            </a:r>
          </a:p>
          <a:p>
            <a:endParaRPr lang="en-US" dirty="0"/>
          </a:p>
        </p:txBody>
      </p:sp>
      <p:pic>
        <p:nvPicPr>
          <p:cNvPr id="4" name="Picture 8" descr="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824537" y="0"/>
            <a:ext cx="3319463" cy="6324600"/>
          </a:xfrm>
          <a:prstGeom prst="rect">
            <a:avLst/>
          </a:prstGeom>
          <a:noFill/>
        </p:spPr>
      </p:pic>
    </p:spTree>
    <p:extLst>
      <p:ext uri="{BB962C8B-B14F-4D97-AF65-F5344CB8AC3E}">
        <p14:creationId xmlns:p14="http://schemas.microsoft.com/office/powerpoint/2010/main" val="813770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0" y="381000"/>
            <a:ext cx="9144000" cy="2062103"/>
          </a:xfrm>
        </p:spPr>
        <p:txBody>
          <a:bodyPr/>
          <a:lstStyle/>
          <a:p>
            <a:r>
              <a:rPr lang="en-US" dirty="0" smtClean="0"/>
              <a:t>Nighttime frost lingers </a:t>
            </a:r>
            <a:r>
              <a:rPr lang="en-US" dirty="0"/>
              <a:t>on the colder overhanging portions of the roof while it has already melted over the heated spaces</a:t>
            </a:r>
            <a:r>
              <a:rPr lang="en-US" dirty="0" smtClean="0"/>
              <a:t>.</a:t>
            </a:r>
            <a:endParaRPr lang="en-US" dirty="0"/>
          </a:p>
        </p:txBody>
      </p:sp>
      <p:pic>
        <p:nvPicPr>
          <p:cNvPr id="4" name="Picture 8" descr="P1010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198856" y="2057400"/>
            <a:ext cx="6564144" cy="4267200"/>
          </a:xfrm>
          <a:prstGeom prst="rect">
            <a:avLst/>
          </a:prstGeom>
          <a:noFill/>
        </p:spPr>
      </p:pic>
    </p:spTree>
    <p:extLst>
      <p:ext uri="{BB962C8B-B14F-4D97-AF65-F5344CB8AC3E}">
        <p14:creationId xmlns:p14="http://schemas.microsoft.com/office/powerpoint/2010/main" val="4217289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p:txBody>
          <a:bodyPr/>
          <a:lstStyle/>
          <a:p>
            <a:r>
              <a:rPr lang="en-US" dirty="0" smtClean="0"/>
              <a:t>Soffit vent</a:t>
            </a:r>
            <a:endParaRPr lang="en-US" dirty="0"/>
          </a:p>
        </p:txBody>
      </p:sp>
      <p:pic>
        <p:nvPicPr>
          <p:cNvPr id="4" name="Picture 6" descr="DSC_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789363" y="0"/>
            <a:ext cx="5354637" cy="6324600"/>
          </a:xfrm>
          <a:prstGeom prst="rect">
            <a:avLst/>
          </a:prstGeom>
          <a:noFill/>
        </p:spPr>
      </p:pic>
    </p:spTree>
    <p:extLst>
      <p:ext uri="{BB962C8B-B14F-4D97-AF65-F5344CB8AC3E}">
        <p14:creationId xmlns:p14="http://schemas.microsoft.com/office/powerpoint/2010/main" val="2148609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a:xfrm>
            <a:off x="457200" y="1371600"/>
            <a:ext cx="2082800" cy="584775"/>
          </a:xfrm>
        </p:spPr>
        <p:txBody>
          <a:bodyPr/>
          <a:lstStyle/>
          <a:p>
            <a:r>
              <a:rPr lang="en-US" dirty="0" smtClean="0"/>
              <a:t>Gable vent</a:t>
            </a:r>
            <a:endParaRPr lang="en-US" dirty="0"/>
          </a:p>
        </p:txBody>
      </p:sp>
      <p:pic>
        <p:nvPicPr>
          <p:cNvPr id="4" name="Picture 5" descr="gablee v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540000" y="1371600"/>
            <a:ext cx="6604000" cy="4953000"/>
          </a:xfrm>
          <a:prstGeom prst="rect">
            <a:avLst/>
          </a:prstGeom>
          <a:noFill/>
        </p:spPr>
      </p:pic>
    </p:spTree>
    <p:extLst>
      <p:ext uri="{BB962C8B-B14F-4D97-AF65-F5344CB8AC3E}">
        <p14:creationId xmlns:p14="http://schemas.microsoft.com/office/powerpoint/2010/main" val="2059859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p:txBody>
          <a:bodyPr/>
          <a:lstStyle/>
          <a:p>
            <a:r>
              <a:rPr lang="en-US" dirty="0" smtClean="0"/>
              <a:t>Ridge vent</a:t>
            </a:r>
            <a:endParaRPr lang="en-US" dirty="0"/>
          </a:p>
        </p:txBody>
      </p:sp>
      <p:pic>
        <p:nvPicPr>
          <p:cNvPr id="4" name="Picture 16"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76600" y="1399032"/>
            <a:ext cx="5867400" cy="4406900"/>
          </a:xfrm>
          <a:prstGeom prst="rect">
            <a:avLst/>
          </a:prstGeom>
          <a:noFill/>
        </p:spPr>
      </p:pic>
      <p:pic>
        <p:nvPicPr>
          <p:cNvPr id="5" name="Picture 17" descr="roof v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95600"/>
            <a:ext cx="289560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792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p:txBody>
          <a:bodyPr/>
          <a:lstStyle/>
          <a:p>
            <a:r>
              <a:rPr lang="en-US" dirty="0" smtClean="0"/>
              <a:t>Roof “mushroom” vents</a:t>
            </a:r>
            <a:endParaRPr lang="en-US" dirty="0"/>
          </a:p>
        </p:txBody>
      </p:sp>
      <p:pic>
        <p:nvPicPr>
          <p:cNvPr id="4" name="Picture 7" descr="DSC_0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14400" y="1997233"/>
            <a:ext cx="8229600" cy="4330541"/>
          </a:xfrm>
          <a:prstGeom prst="rect">
            <a:avLst/>
          </a:prstGeom>
          <a:noFill/>
        </p:spPr>
      </p:pic>
    </p:spTree>
    <p:extLst>
      <p:ext uri="{BB962C8B-B14F-4D97-AF65-F5344CB8AC3E}">
        <p14:creationId xmlns:p14="http://schemas.microsoft.com/office/powerpoint/2010/main" val="3919781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“Tight to the weather”</a:t>
            </a:r>
            <a:endParaRPr lang="en-US" dirty="0"/>
          </a:p>
        </p:txBody>
      </p:sp>
      <p:sp>
        <p:nvSpPr>
          <p:cNvPr id="3" name="Text Placeholder 2"/>
          <p:cNvSpPr>
            <a:spLocks noGrp="1"/>
          </p:cNvSpPr>
          <p:nvPr>
            <p:ph type="body" sz="quarter" idx="12"/>
          </p:nvPr>
        </p:nvSpPr>
        <p:spPr>
          <a:xfrm>
            <a:off x="0" y="1371600"/>
            <a:ext cx="2812623" cy="4561249"/>
          </a:xfrm>
        </p:spPr>
        <p:txBody>
          <a:bodyPr/>
          <a:lstStyle/>
          <a:p>
            <a:r>
              <a:rPr lang="en-US" sz="2800" dirty="0"/>
              <a:t>The structure is closed in </a:t>
            </a:r>
            <a:r>
              <a:rPr lang="en-US" sz="2800" dirty="0" smtClean="0"/>
              <a:t>as quickly as </a:t>
            </a:r>
            <a:r>
              <a:rPr lang="en-US" sz="2800" dirty="0"/>
              <a:t>possible, so that it may begin to dry in preparation for interior finish work.</a:t>
            </a:r>
          </a:p>
          <a:p>
            <a:endParaRPr lang="en-US" sz="2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2623" y="1371600"/>
            <a:ext cx="6331377" cy="3648456"/>
          </a:xfrm>
          <a:prstGeom prst="rect">
            <a:avLst/>
          </a:prstGeom>
        </p:spPr>
      </p:pic>
    </p:spTree>
    <p:extLst>
      <p:ext uri="{BB962C8B-B14F-4D97-AF65-F5344CB8AC3E}">
        <p14:creationId xmlns:p14="http://schemas.microsoft.com/office/powerpoint/2010/main" val="2689862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Unvented Roofs</a:t>
            </a:r>
            <a:endParaRPr lang="en-US" dirty="0"/>
          </a:p>
        </p:txBody>
      </p:sp>
      <p:sp>
        <p:nvSpPr>
          <p:cNvPr id="3" name="Text Placeholder 2"/>
          <p:cNvSpPr>
            <a:spLocks noGrp="1"/>
          </p:cNvSpPr>
          <p:nvPr>
            <p:ph type="body" sz="quarter" idx="12"/>
          </p:nvPr>
        </p:nvSpPr>
        <p:spPr>
          <a:xfrm>
            <a:off x="0" y="1371600"/>
            <a:ext cx="4437063" cy="2554545"/>
          </a:xfrm>
        </p:spPr>
        <p:txBody>
          <a:bodyPr/>
          <a:lstStyle/>
          <a:p>
            <a:r>
              <a:rPr lang="en-US" dirty="0"/>
              <a:t>When insulation is positioned above the roof </a:t>
            </a:r>
            <a:r>
              <a:rPr lang="en-US" dirty="0" smtClean="0"/>
              <a:t>sheathing</a:t>
            </a:r>
            <a:r>
              <a:rPr lang="en-US" dirty="0"/>
              <a:t>, ventilation is not </a:t>
            </a:r>
            <a:r>
              <a:rPr lang="en-US" dirty="0" smtClean="0"/>
              <a:t>required (top).</a:t>
            </a:r>
            <a:endParaRPr lang="en-US" dirty="0"/>
          </a:p>
        </p:txBody>
      </p:sp>
      <p:pic>
        <p:nvPicPr>
          <p:cNvPr id="4" name="Picture 8" descr="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437063" y="0"/>
            <a:ext cx="4711700" cy="6324600"/>
          </a:xfrm>
          <a:prstGeom prst="rect">
            <a:avLst/>
          </a:prstGeom>
          <a:noFill/>
        </p:spPr>
      </p:pic>
    </p:spTree>
    <p:extLst>
      <p:ext uri="{BB962C8B-B14F-4D97-AF65-F5344CB8AC3E}">
        <p14:creationId xmlns:p14="http://schemas.microsoft.com/office/powerpoint/2010/main" val="2552897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0" y="1371600"/>
            <a:ext cx="4437063" cy="4524315"/>
          </a:xfrm>
        </p:spPr>
        <p:txBody>
          <a:bodyPr/>
          <a:lstStyle/>
          <a:p>
            <a:r>
              <a:rPr lang="en-US" dirty="0" smtClean="0"/>
              <a:t>When sufficient air-impermeable insulation, such as spray foam, is installed directly below the sheathing, ventilation is not required (bottom).</a:t>
            </a:r>
            <a:endParaRPr lang="en-US" dirty="0"/>
          </a:p>
        </p:txBody>
      </p:sp>
      <p:pic>
        <p:nvPicPr>
          <p:cNvPr id="4" name="Picture 8" descr="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437063" y="0"/>
            <a:ext cx="4711700" cy="6324600"/>
          </a:xfrm>
          <a:prstGeom prst="rect">
            <a:avLst/>
          </a:prstGeom>
          <a:noFill/>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1321806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a:xfrm>
            <a:off x="457200" y="1371600"/>
            <a:ext cx="3770313" cy="4622804"/>
          </a:xfrm>
        </p:spPr>
        <p:txBody>
          <a:bodyPr/>
          <a:lstStyle/>
          <a:p>
            <a:r>
              <a:rPr lang="en-US" dirty="0" smtClean="0"/>
              <a:t>Spray foam insulation applied to underside of sheathing.</a:t>
            </a:r>
          </a:p>
          <a:p>
            <a:r>
              <a:rPr lang="en-US" dirty="0" smtClean="0"/>
              <a:t>Spray foam also improves air-tightness, reducing energy losses.</a:t>
            </a:r>
            <a:endParaRPr lang="en-US" dirty="0"/>
          </a:p>
        </p:txBody>
      </p:sp>
      <p:pic>
        <p:nvPicPr>
          <p:cNvPr id="4" name="Picture 8" descr="IMG_10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227513" y="0"/>
            <a:ext cx="4903787" cy="6324600"/>
          </a:xfrm>
          <a:prstGeom prst="rect">
            <a:avLst/>
          </a:prstGeom>
          <a:noFill/>
        </p:spPr>
      </p:pic>
    </p:spTree>
    <p:extLst>
      <p:ext uri="{BB962C8B-B14F-4D97-AF65-F5344CB8AC3E}">
        <p14:creationId xmlns:p14="http://schemas.microsoft.com/office/powerpoint/2010/main" val="1263734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447800" y="18288"/>
            <a:ext cx="8077200" cy="584775"/>
          </a:xfrm>
        </p:spPr>
        <p:txBody>
          <a:bodyPr/>
          <a:lstStyle/>
          <a:p>
            <a:r>
              <a:rPr lang="en-US" dirty="0"/>
              <a:t>Asphalt </a:t>
            </a:r>
            <a:r>
              <a:rPr lang="en-US" dirty="0" smtClean="0"/>
              <a:t>composition shingles</a:t>
            </a:r>
            <a:endParaRPr lang="en-US" dirty="0"/>
          </a:p>
        </p:txBody>
      </p:sp>
      <p:pic>
        <p:nvPicPr>
          <p:cNvPr id="4" name="Picture 9" descr="074668-fg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 y="662605"/>
            <a:ext cx="8686800" cy="5658820"/>
          </a:xfrm>
          <a:prstGeom prst="rect">
            <a:avLst/>
          </a:prstGeom>
          <a:noFill/>
        </p:spPr>
      </p:pic>
    </p:spTree>
    <p:extLst>
      <p:ext uri="{BB962C8B-B14F-4D97-AF65-F5344CB8AC3E}">
        <p14:creationId xmlns:p14="http://schemas.microsoft.com/office/powerpoint/2010/main" val="183469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447800" y="18288"/>
            <a:ext cx="8077200" cy="584775"/>
          </a:xfrm>
        </p:spPr>
        <p:txBody>
          <a:bodyPr/>
          <a:lstStyle/>
          <a:p>
            <a:r>
              <a:rPr lang="en-US" dirty="0" smtClean="0"/>
              <a:t>Split wood shakes</a:t>
            </a:r>
            <a:endParaRPr lang="en-US" dirty="0"/>
          </a:p>
        </p:txBody>
      </p:sp>
      <p:pic>
        <p:nvPicPr>
          <p:cNvPr id="5" name="Picture 7" descr="DSC_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668338"/>
            <a:ext cx="9144000" cy="5656262"/>
          </a:xfrm>
          <a:prstGeom prst="rect">
            <a:avLst/>
          </a:prstGeom>
          <a:noFill/>
        </p:spPr>
      </p:pic>
    </p:spTree>
    <p:extLst>
      <p:ext uri="{BB962C8B-B14F-4D97-AF65-F5344CB8AC3E}">
        <p14:creationId xmlns:p14="http://schemas.microsoft.com/office/powerpoint/2010/main" val="3652498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447800" y="18288"/>
            <a:ext cx="8077200" cy="584775"/>
          </a:xfrm>
        </p:spPr>
        <p:txBody>
          <a:bodyPr/>
          <a:lstStyle/>
          <a:p>
            <a:r>
              <a:rPr lang="en-US" dirty="0" smtClean="0"/>
              <a:t>Sawn wood shingles</a:t>
            </a:r>
            <a:endParaRPr lang="en-US" dirty="0"/>
          </a:p>
        </p:txBody>
      </p:sp>
      <p:pic>
        <p:nvPicPr>
          <p:cNvPr id="4" name="Picture 7" descr="wood shing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736600"/>
            <a:ext cx="9144000" cy="5588000"/>
          </a:xfrm>
          <a:prstGeom prst="rect">
            <a:avLst/>
          </a:prstGeom>
          <a:noFill/>
        </p:spPr>
      </p:pic>
    </p:spTree>
    <p:extLst>
      <p:ext uri="{BB962C8B-B14F-4D97-AF65-F5344CB8AC3E}">
        <p14:creationId xmlns:p14="http://schemas.microsoft.com/office/powerpoint/2010/main" val="1008096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447800" y="18288"/>
            <a:ext cx="8077200" cy="584775"/>
          </a:xfrm>
        </p:spPr>
        <p:txBody>
          <a:bodyPr/>
          <a:lstStyle/>
          <a:p>
            <a:r>
              <a:rPr lang="en-US" dirty="0" smtClean="0"/>
              <a:t>Concrete tile</a:t>
            </a:r>
            <a:endParaRPr lang="en-US" dirty="0"/>
          </a:p>
        </p:txBody>
      </p:sp>
      <p:pic>
        <p:nvPicPr>
          <p:cNvPr id="5" name="Picture 7" descr="concrete ti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1339850"/>
            <a:ext cx="9144000" cy="4984750"/>
          </a:xfrm>
          <a:prstGeom prst="rect">
            <a:avLst/>
          </a:prstGeom>
          <a:noFill/>
        </p:spPr>
      </p:pic>
    </p:spTree>
    <p:extLst>
      <p:ext uri="{BB962C8B-B14F-4D97-AF65-F5344CB8AC3E}">
        <p14:creationId xmlns:p14="http://schemas.microsoft.com/office/powerpoint/2010/main" val="1267469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447800" y="18288"/>
            <a:ext cx="8077200" cy="584775"/>
          </a:xfrm>
        </p:spPr>
        <p:txBody>
          <a:bodyPr/>
          <a:lstStyle/>
          <a:p>
            <a:r>
              <a:rPr lang="en-US" dirty="0" smtClean="0"/>
              <a:t>Clay tile</a:t>
            </a:r>
            <a:endParaRPr lang="en-US" dirty="0"/>
          </a:p>
        </p:txBody>
      </p:sp>
      <p:pic>
        <p:nvPicPr>
          <p:cNvPr id="4" name="Picture 7" descr="clay tile DSC_0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1022350"/>
            <a:ext cx="9144000" cy="5302250"/>
          </a:xfrm>
          <a:prstGeom prst="rect">
            <a:avLst/>
          </a:prstGeom>
          <a:noFill/>
        </p:spPr>
      </p:pic>
    </p:spTree>
    <p:extLst>
      <p:ext uri="{BB962C8B-B14F-4D97-AF65-F5344CB8AC3E}">
        <p14:creationId xmlns:p14="http://schemas.microsoft.com/office/powerpoint/2010/main" val="4161133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447800" y="18288"/>
            <a:ext cx="8077200" cy="584775"/>
          </a:xfrm>
        </p:spPr>
        <p:txBody>
          <a:bodyPr/>
          <a:lstStyle/>
          <a:p>
            <a:r>
              <a:rPr lang="en-US" dirty="0" smtClean="0"/>
              <a:t>Sheet metal</a:t>
            </a:r>
            <a:endParaRPr lang="en-US" dirty="0"/>
          </a:p>
        </p:txBody>
      </p:sp>
      <p:pic>
        <p:nvPicPr>
          <p:cNvPr id="5" name="Picture 7" descr="metal roofing DSC_00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609600"/>
            <a:ext cx="9144000" cy="5715000"/>
          </a:xfrm>
          <a:prstGeom prst="rect">
            <a:avLst/>
          </a:prstGeom>
          <a:noFill/>
        </p:spPr>
      </p:pic>
    </p:spTree>
    <p:extLst>
      <p:ext uri="{BB962C8B-B14F-4D97-AF65-F5344CB8AC3E}">
        <p14:creationId xmlns:p14="http://schemas.microsoft.com/office/powerpoint/2010/main" val="3480619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DSC_0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57200" y="2438400"/>
            <a:ext cx="6019800" cy="1754326"/>
          </a:xfrm>
        </p:spPr>
        <p:txBody>
          <a:bodyPr/>
          <a:lstStyle/>
          <a:p>
            <a:r>
              <a:rPr lang="en-US" sz="4800" dirty="0" smtClean="0"/>
              <a:t>W</a:t>
            </a:r>
            <a:r>
              <a:rPr lang="en-US" dirty="0" smtClean="0"/>
              <a:t>INDOWS AND </a:t>
            </a:r>
            <a:r>
              <a:rPr lang="en-US" sz="6000" dirty="0" smtClean="0"/>
              <a:t>D</a:t>
            </a:r>
            <a:r>
              <a:rPr lang="en-US" dirty="0" smtClean="0"/>
              <a:t>OORS</a:t>
            </a:r>
            <a:endParaRPr lang="en-US" dirty="0"/>
          </a:p>
        </p:txBody>
      </p:sp>
    </p:spTree>
    <p:extLst>
      <p:ext uri="{BB962C8B-B14F-4D97-AF65-F5344CB8AC3E}">
        <p14:creationId xmlns:p14="http://schemas.microsoft.com/office/powerpoint/2010/main" val="1410049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8" descr="1211952317-68027_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800600" y="1118174"/>
            <a:ext cx="4343400" cy="5206425"/>
          </a:xfrm>
          <a:prstGeom prst="rect">
            <a:avLst/>
          </a:prstGeom>
          <a:noFill/>
        </p:spPr>
      </p:pic>
      <p:sp>
        <p:nvSpPr>
          <p:cNvPr id="2" name="Title 1"/>
          <p:cNvSpPr>
            <a:spLocks noGrp="1"/>
          </p:cNvSpPr>
          <p:nvPr>
            <p:ph type="title"/>
          </p:nvPr>
        </p:nvSpPr>
        <p:spPr/>
        <p:txBody>
          <a:bodyPr/>
          <a:lstStyle/>
          <a:p>
            <a:r>
              <a:rPr lang="en-US" dirty="0" smtClean="0"/>
              <a:t>Roofing Underlayment</a:t>
            </a:r>
            <a:endParaRPr lang="en-US" dirty="0"/>
          </a:p>
        </p:txBody>
      </p:sp>
      <p:sp>
        <p:nvSpPr>
          <p:cNvPr id="3" name="Text Placeholder 2"/>
          <p:cNvSpPr>
            <a:spLocks noGrp="1"/>
          </p:cNvSpPr>
          <p:nvPr>
            <p:ph type="body" sz="quarter" idx="12"/>
          </p:nvPr>
        </p:nvSpPr>
        <p:spPr>
          <a:xfrm>
            <a:off x="0" y="1371600"/>
            <a:ext cx="4800600" cy="4622804"/>
          </a:xfrm>
        </p:spPr>
        <p:txBody>
          <a:bodyPr/>
          <a:lstStyle/>
          <a:p>
            <a:r>
              <a:rPr lang="en-US" dirty="0" smtClean="0"/>
              <a:t>Roofing underlayment </a:t>
            </a:r>
            <a:r>
              <a:rPr lang="en-US" dirty="0"/>
              <a:t>is installed first, to provide temporary protection from rain until the finish roof covering is installed.</a:t>
            </a:r>
          </a:p>
          <a:p>
            <a:r>
              <a:rPr lang="en-US" dirty="0"/>
              <a:t>The rake metal drip edge has also been </a:t>
            </a:r>
            <a:r>
              <a:rPr lang="en-US" dirty="0" smtClean="0"/>
              <a:t>installed.</a:t>
            </a:r>
            <a:endParaRPr lang="en-US" dirty="0"/>
          </a:p>
        </p:txBody>
      </p:sp>
    </p:spTree>
    <p:extLst>
      <p:ext uri="{BB962C8B-B14F-4D97-AF65-F5344CB8AC3E}">
        <p14:creationId xmlns:p14="http://schemas.microsoft.com/office/powerpoint/2010/main" val="3549295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5886831" cy="584775"/>
          </a:xfrm>
        </p:spPr>
        <p:txBody>
          <a:bodyPr/>
          <a:lstStyle/>
          <a:p>
            <a:r>
              <a:rPr lang="en-US" dirty="0" smtClean="0"/>
              <a:t>Installing Doors and Windows</a:t>
            </a:r>
            <a:endParaRPr lang="en-US" dirty="0"/>
          </a:p>
        </p:txBody>
      </p:sp>
      <p:sp>
        <p:nvSpPr>
          <p:cNvPr id="5" name="Text Placeholder 4"/>
          <p:cNvSpPr>
            <a:spLocks noGrp="1"/>
          </p:cNvSpPr>
          <p:nvPr>
            <p:ph type="body" sz="quarter" idx="12"/>
          </p:nvPr>
        </p:nvSpPr>
        <p:spPr>
          <a:xfrm>
            <a:off x="457200" y="1651575"/>
            <a:ext cx="5791200" cy="4425827"/>
          </a:xfrm>
        </p:spPr>
        <p:txBody>
          <a:bodyPr/>
          <a:lstStyle/>
          <a:p>
            <a:pPr marL="457200" indent="-457200">
              <a:buFont typeface="Arial" panose="020B0604020202020204" pitchFamily="34" charset="0"/>
              <a:buChar char="•"/>
            </a:pPr>
            <a:r>
              <a:rPr lang="en-US" dirty="0"/>
              <a:t>Head flashing and sill flashing (sill pan)</a:t>
            </a:r>
          </a:p>
          <a:p>
            <a:pPr marL="457200" indent="-457200">
              <a:buFont typeface="Arial" panose="020B0604020202020204" pitchFamily="34" charset="0"/>
              <a:buChar char="•"/>
            </a:pPr>
            <a:r>
              <a:rPr lang="en-US" dirty="0"/>
              <a:t>Door frame</a:t>
            </a:r>
          </a:p>
          <a:p>
            <a:pPr marL="457200" indent="-457200">
              <a:buFont typeface="Arial" panose="020B0604020202020204" pitchFamily="34" charset="0"/>
              <a:buChar char="•"/>
            </a:pPr>
            <a:r>
              <a:rPr lang="en-US" dirty="0" smtClean="0"/>
              <a:t>Tapered </a:t>
            </a:r>
            <a:r>
              <a:rPr lang="en-US" dirty="0"/>
              <a:t>shims or shingle wedges</a:t>
            </a:r>
          </a:p>
          <a:p>
            <a:pPr marL="457200" indent="-457200">
              <a:buFont typeface="Arial" panose="020B0604020202020204" pitchFamily="34" charset="0"/>
              <a:buChar char="•"/>
            </a:pPr>
            <a:r>
              <a:rPr lang="en-US" dirty="0"/>
              <a:t>Sill</a:t>
            </a:r>
          </a:p>
          <a:p>
            <a:pPr marL="457200" indent="-457200">
              <a:buFont typeface="Arial" panose="020B0604020202020204" pitchFamily="34" charset="0"/>
              <a:buChar char="•"/>
            </a:pPr>
            <a:r>
              <a:rPr lang="en-US" dirty="0" smtClean="0"/>
              <a:t>Exterior and interior casing</a:t>
            </a:r>
            <a:endParaRPr lang="en-US" dirty="0"/>
          </a:p>
        </p:txBody>
      </p:sp>
      <p:pic>
        <p:nvPicPr>
          <p:cNvPr id="6" name="Picture 10" descr="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344031" y="0"/>
            <a:ext cx="2790825" cy="6324600"/>
          </a:xfrm>
          <a:prstGeom prst="rect">
            <a:avLst/>
          </a:prstGeom>
          <a:noFill/>
        </p:spPr>
      </p:pic>
    </p:spTree>
    <p:extLst>
      <p:ext uri="{BB962C8B-B14F-4D97-AF65-F5344CB8AC3E}">
        <p14:creationId xmlns:p14="http://schemas.microsoft.com/office/powerpoint/2010/main" val="1472507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2"/>
          </p:nvPr>
        </p:nvSpPr>
        <p:spPr>
          <a:xfrm>
            <a:off x="457200" y="1371600"/>
            <a:ext cx="5886831" cy="584775"/>
          </a:xfrm>
        </p:spPr>
        <p:txBody>
          <a:bodyPr/>
          <a:lstStyle/>
          <a:p>
            <a:pPr marL="457200" indent="-457200">
              <a:buFont typeface="Arial" panose="020B0604020202020204" pitchFamily="34" charset="0"/>
              <a:buChar char="•"/>
            </a:pPr>
            <a:r>
              <a:rPr lang="en-US" dirty="0"/>
              <a:t>Shim space allows for plumbing and squaring of the frame. </a:t>
            </a:r>
          </a:p>
          <a:p>
            <a:pPr marL="457200" indent="-457200">
              <a:buFont typeface="Arial" panose="020B0604020202020204" pitchFamily="34" charset="0"/>
              <a:buChar char="•"/>
            </a:pPr>
            <a:r>
              <a:rPr lang="en-US" dirty="0"/>
              <a:t>Later it is insulated or sealed to reduce heat loss and air leakage.</a:t>
            </a:r>
          </a:p>
        </p:txBody>
      </p:sp>
      <p:pic>
        <p:nvPicPr>
          <p:cNvPr id="12" name="Picture 10" descr="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344031" y="0"/>
            <a:ext cx="2790825" cy="6324600"/>
          </a:xfrm>
          <a:prstGeom prst="rect">
            <a:avLst/>
          </a:prstGeom>
          <a:noFill/>
        </p:spPr>
      </p:pic>
    </p:spTree>
    <p:extLst>
      <p:ext uri="{BB962C8B-B14F-4D97-AF65-F5344CB8AC3E}">
        <p14:creationId xmlns:p14="http://schemas.microsoft.com/office/powerpoint/2010/main" val="1812160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Flashings</a:t>
            </a:r>
            <a:endParaRPr lang="en-US" dirty="0"/>
          </a:p>
        </p:txBody>
      </p:sp>
      <p:sp>
        <p:nvSpPr>
          <p:cNvPr id="5" name="Text Placeholder 4"/>
          <p:cNvSpPr>
            <a:spLocks noGrp="1"/>
          </p:cNvSpPr>
          <p:nvPr>
            <p:ph type="body" sz="quarter" idx="12"/>
          </p:nvPr>
        </p:nvSpPr>
        <p:spPr>
          <a:xfrm>
            <a:off x="457200" y="1371600"/>
            <a:ext cx="5791200" cy="2554545"/>
          </a:xfrm>
        </p:spPr>
        <p:txBody>
          <a:bodyPr/>
          <a:lstStyle/>
          <a:p>
            <a:r>
              <a:rPr lang="en-US" dirty="0" smtClean="0"/>
              <a:t>Waterproof </a:t>
            </a:r>
            <a:r>
              <a:rPr lang="en-US" dirty="0" smtClean="0"/>
              <a:t>membrane or layers </a:t>
            </a:r>
            <a:r>
              <a:rPr lang="en-US" dirty="0" smtClean="0"/>
              <a:t>that </a:t>
            </a:r>
            <a:r>
              <a:rPr lang="en-US" dirty="0" smtClean="0"/>
              <a:t>captures </a:t>
            </a:r>
            <a:r>
              <a:rPr lang="en-US" dirty="0"/>
              <a:t>water within the </a:t>
            </a:r>
            <a:r>
              <a:rPr lang="en-US" dirty="0" smtClean="0"/>
              <a:t>assembly and </a:t>
            </a:r>
            <a:r>
              <a:rPr lang="en-US" dirty="0" smtClean="0"/>
              <a:t>directs </a:t>
            </a:r>
            <a:r>
              <a:rPr lang="en-US" dirty="0"/>
              <a:t>it back to the </a:t>
            </a:r>
            <a:r>
              <a:rPr lang="en-US" dirty="0" smtClean="0"/>
              <a:t>exterior</a:t>
            </a:r>
            <a:r>
              <a:rPr lang="en-US" dirty="0"/>
              <a:t> (red at right</a:t>
            </a:r>
            <a:r>
              <a:rPr lang="en-US" dirty="0" smtClean="0"/>
              <a:t>).</a:t>
            </a:r>
            <a:endParaRPr lang="en-US" dirty="0"/>
          </a:p>
        </p:txBody>
      </p:sp>
      <p:pic>
        <p:nvPicPr>
          <p:cNvPr id="6" name="Picture 10" descr="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344031" y="0"/>
            <a:ext cx="2790825" cy="6324600"/>
          </a:xfrm>
          <a:prstGeom prst="rect">
            <a:avLst/>
          </a:prstGeom>
          <a:noFill/>
        </p:spPr>
      </p:pic>
      <p:sp>
        <p:nvSpPr>
          <p:cNvPr id="12" name="Freeform 11"/>
          <p:cNvSpPr/>
          <p:nvPr/>
        </p:nvSpPr>
        <p:spPr bwMode="auto">
          <a:xfrm>
            <a:off x="7339013" y="671513"/>
            <a:ext cx="276225" cy="314325"/>
          </a:xfrm>
          <a:custGeom>
            <a:avLst/>
            <a:gdLst>
              <a:gd name="connsiteX0" fmla="*/ 276225 w 276225"/>
              <a:gd name="connsiteY0" fmla="*/ 0 h 314325"/>
              <a:gd name="connsiteX1" fmla="*/ 276225 w 276225"/>
              <a:gd name="connsiteY1" fmla="*/ 223837 h 314325"/>
              <a:gd name="connsiteX2" fmla="*/ 28575 w 276225"/>
              <a:gd name="connsiteY2" fmla="*/ 223837 h 314325"/>
              <a:gd name="connsiteX3" fmla="*/ 28575 w 276225"/>
              <a:gd name="connsiteY3" fmla="*/ 285750 h 314325"/>
              <a:gd name="connsiteX4" fmla="*/ 4762 w 276225"/>
              <a:gd name="connsiteY4" fmla="*/ 314325 h 314325"/>
              <a:gd name="connsiteX5" fmla="*/ 0 w 276225"/>
              <a:gd name="connsiteY5" fmla="*/ 314325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5" h="314325">
                <a:moveTo>
                  <a:pt x="276225" y="0"/>
                </a:moveTo>
                <a:lnTo>
                  <a:pt x="276225" y="223837"/>
                </a:lnTo>
                <a:lnTo>
                  <a:pt x="28575" y="223837"/>
                </a:lnTo>
                <a:lnTo>
                  <a:pt x="28575" y="285750"/>
                </a:lnTo>
                <a:lnTo>
                  <a:pt x="4762" y="314325"/>
                </a:lnTo>
                <a:lnTo>
                  <a:pt x="0" y="314325"/>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13" name="Freeform 12"/>
          <p:cNvSpPr/>
          <p:nvPr/>
        </p:nvSpPr>
        <p:spPr bwMode="auto">
          <a:xfrm>
            <a:off x="7339014" y="600076"/>
            <a:ext cx="304800" cy="385762"/>
          </a:xfrm>
          <a:custGeom>
            <a:avLst/>
            <a:gdLst>
              <a:gd name="connsiteX0" fmla="*/ 242887 w 242887"/>
              <a:gd name="connsiteY0" fmla="*/ 0 h 385762"/>
              <a:gd name="connsiteX1" fmla="*/ 242887 w 242887"/>
              <a:gd name="connsiteY1" fmla="*/ 0 h 385762"/>
              <a:gd name="connsiteX2" fmla="*/ 242887 w 242887"/>
              <a:gd name="connsiteY2" fmla="*/ 261937 h 385762"/>
              <a:gd name="connsiteX3" fmla="*/ 23812 w 242887"/>
              <a:gd name="connsiteY3" fmla="*/ 290512 h 385762"/>
              <a:gd name="connsiteX4" fmla="*/ 23812 w 242887"/>
              <a:gd name="connsiteY4" fmla="*/ 352425 h 385762"/>
              <a:gd name="connsiteX5" fmla="*/ 0 w 242887"/>
              <a:gd name="connsiteY5" fmla="*/ 376237 h 385762"/>
              <a:gd name="connsiteX6" fmla="*/ 4762 w 242887"/>
              <a:gd name="connsiteY6" fmla="*/ 385762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87" h="385762">
                <a:moveTo>
                  <a:pt x="242887" y="0"/>
                </a:moveTo>
                <a:lnTo>
                  <a:pt x="242887" y="0"/>
                </a:lnTo>
                <a:lnTo>
                  <a:pt x="242887" y="261937"/>
                </a:lnTo>
                <a:lnTo>
                  <a:pt x="23812" y="290512"/>
                </a:lnTo>
                <a:lnTo>
                  <a:pt x="23812" y="352425"/>
                </a:lnTo>
                <a:lnTo>
                  <a:pt x="0" y="376237"/>
                </a:lnTo>
                <a:lnTo>
                  <a:pt x="4762" y="385762"/>
                </a:lnTo>
              </a:path>
            </a:pathLst>
          </a:custGeom>
          <a:noFill/>
          <a:ln w="317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16" name="Freeform 15"/>
          <p:cNvSpPr/>
          <p:nvPr/>
        </p:nvSpPr>
        <p:spPr bwMode="auto">
          <a:xfrm>
            <a:off x="7504962" y="5486400"/>
            <a:ext cx="1029438" cy="233363"/>
          </a:xfrm>
          <a:custGeom>
            <a:avLst/>
            <a:gdLst>
              <a:gd name="connsiteX0" fmla="*/ 1023938 w 1029438"/>
              <a:gd name="connsiteY0" fmla="*/ 0 h 233363"/>
              <a:gd name="connsiteX1" fmla="*/ 1023938 w 1029438"/>
              <a:gd name="connsiteY1" fmla="*/ 0 h 233363"/>
              <a:gd name="connsiteX2" fmla="*/ 1028700 w 1029438"/>
              <a:gd name="connsiteY2" fmla="*/ 138113 h 233363"/>
              <a:gd name="connsiteX3" fmla="*/ 42863 w 1029438"/>
              <a:gd name="connsiteY3" fmla="*/ 138113 h 233363"/>
              <a:gd name="connsiteX4" fmla="*/ 0 w 1029438"/>
              <a:gd name="connsiteY4" fmla="*/ 233363 h 23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438" h="233363">
                <a:moveTo>
                  <a:pt x="1023938" y="0"/>
                </a:moveTo>
                <a:lnTo>
                  <a:pt x="1023938" y="0"/>
                </a:lnTo>
                <a:cubicBezTo>
                  <a:pt x="1032206" y="74419"/>
                  <a:pt x="1028700" y="28487"/>
                  <a:pt x="1028700" y="138113"/>
                </a:cubicBezTo>
                <a:lnTo>
                  <a:pt x="42863" y="138113"/>
                </a:lnTo>
                <a:lnTo>
                  <a:pt x="0" y="233363"/>
                </a:lnTo>
              </a:path>
            </a:pathLst>
          </a:custGeom>
          <a:noFill/>
          <a:ln w="317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9" name="Oval 8"/>
          <p:cNvSpPr/>
          <p:nvPr/>
        </p:nvSpPr>
        <p:spPr bwMode="auto">
          <a:xfrm>
            <a:off x="7539038" y="378614"/>
            <a:ext cx="76200" cy="76200"/>
          </a:xfrm>
          <a:prstGeom prst="ellipse">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10" name="Oval 9"/>
          <p:cNvSpPr/>
          <p:nvPr/>
        </p:nvSpPr>
        <p:spPr bwMode="auto">
          <a:xfrm>
            <a:off x="7539038" y="469607"/>
            <a:ext cx="76200" cy="76200"/>
          </a:xfrm>
          <a:prstGeom prst="ellipse">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11" name="Oval 10"/>
          <p:cNvSpPr/>
          <p:nvPr/>
        </p:nvSpPr>
        <p:spPr bwMode="auto">
          <a:xfrm>
            <a:off x="7539038" y="569620"/>
            <a:ext cx="76200" cy="76200"/>
          </a:xfrm>
          <a:prstGeom prst="ellipse">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14" name="Oval 13"/>
          <p:cNvSpPr/>
          <p:nvPr/>
        </p:nvSpPr>
        <p:spPr bwMode="auto">
          <a:xfrm>
            <a:off x="7539038" y="665881"/>
            <a:ext cx="76200" cy="76200"/>
          </a:xfrm>
          <a:prstGeom prst="ellipse">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15" name="Oval 14"/>
          <p:cNvSpPr/>
          <p:nvPr/>
        </p:nvSpPr>
        <p:spPr bwMode="auto">
          <a:xfrm>
            <a:off x="7539038" y="777298"/>
            <a:ext cx="76200" cy="76200"/>
          </a:xfrm>
          <a:prstGeom prst="ellipse">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17" name="Oval 16"/>
          <p:cNvSpPr/>
          <p:nvPr/>
        </p:nvSpPr>
        <p:spPr bwMode="auto">
          <a:xfrm>
            <a:off x="7434262" y="791585"/>
            <a:ext cx="76200" cy="76200"/>
          </a:xfrm>
          <a:prstGeom prst="ellipse">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18" name="Oval 17"/>
          <p:cNvSpPr/>
          <p:nvPr/>
        </p:nvSpPr>
        <p:spPr bwMode="auto">
          <a:xfrm>
            <a:off x="7339012" y="801110"/>
            <a:ext cx="76200" cy="76200"/>
          </a:xfrm>
          <a:prstGeom prst="ellipse">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19" name="Oval 18"/>
          <p:cNvSpPr/>
          <p:nvPr/>
        </p:nvSpPr>
        <p:spPr bwMode="auto">
          <a:xfrm>
            <a:off x="7272335" y="896359"/>
            <a:ext cx="76200" cy="76200"/>
          </a:xfrm>
          <a:prstGeom prst="ellipse">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20" name="Oval 19"/>
          <p:cNvSpPr/>
          <p:nvPr/>
        </p:nvSpPr>
        <p:spPr bwMode="auto">
          <a:xfrm>
            <a:off x="7238999" y="986848"/>
            <a:ext cx="76200" cy="76200"/>
          </a:xfrm>
          <a:prstGeom prst="ellipse">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21" name="Oval 20"/>
          <p:cNvSpPr/>
          <p:nvPr/>
        </p:nvSpPr>
        <p:spPr bwMode="auto">
          <a:xfrm>
            <a:off x="7238999" y="1082098"/>
            <a:ext cx="76200" cy="76200"/>
          </a:xfrm>
          <a:prstGeom prst="ellipse">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22" name="Oval 21"/>
          <p:cNvSpPr/>
          <p:nvPr/>
        </p:nvSpPr>
        <p:spPr bwMode="auto">
          <a:xfrm>
            <a:off x="8439148" y="5493037"/>
            <a:ext cx="76200" cy="76200"/>
          </a:xfrm>
          <a:prstGeom prst="ellipse">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23" name="Oval 22"/>
          <p:cNvSpPr/>
          <p:nvPr/>
        </p:nvSpPr>
        <p:spPr bwMode="auto">
          <a:xfrm>
            <a:off x="8348662" y="5531136"/>
            <a:ext cx="76200" cy="76200"/>
          </a:xfrm>
          <a:prstGeom prst="ellipse">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24" name="Oval 23"/>
          <p:cNvSpPr/>
          <p:nvPr/>
        </p:nvSpPr>
        <p:spPr bwMode="auto">
          <a:xfrm>
            <a:off x="8191500" y="5531136"/>
            <a:ext cx="76200" cy="76200"/>
          </a:xfrm>
          <a:prstGeom prst="ellipse">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25" name="Oval 24"/>
          <p:cNvSpPr/>
          <p:nvPr/>
        </p:nvSpPr>
        <p:spPr bwMode="auto">
          <a:xfrm>
            <a:off x="8039100" y="5531136"/>
            <a:ext cx="76200" cy="76200"/>
          </a:xfrm>
          <a:prstGeom prst="ellipse">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26" name="Oval 25"/>
          <p:cNvSpPr/>
          <p:nvPr/>
        </p:nvSpPr>
        <p:spPr bwMode="auto">
          <a:xfrm>
            <a:off x="7867650" y="5531136"/>
            <a:ext cx="76200" cy="76200"/>
          </a:xfrm>
          <a:prstGeom prst="ellipse">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27" name="Oval 26"/>
          <p:cNvSpPr/>
          <p:nvPr/>
        </p:nvSpPr>
        <p:spPr bwMode="auto">
          <a:xfrm>
            <a:off x="7729537" y="5531136"/>
            <a:ext cx="76200" cy="76200"/>
          </a:xfrm>
          <a:prstGeom prst="ellipse">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28" name="Oval 27"/>
          <p:cNvSpPr/>
          <p:nvPr/>
        </p:nvSpPr>
        <p:spPr bwMode="auto">
          <a:xfrm>
            <a:off x="7553325" y="5531136"/>
            <a:ext cx="76200" cy="76200"/>
          </a:xfrm>
          <a:prstGeom prst="ellipse">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29" name="Oval 28"/>
          <p:cNvSpPr/>
          <p:nvPr/>
        </p:nvSpPr>
        <p:spPr bwMode="auto">
          <a:xfrm>
            <a:off x="7439025" y="5616861"/>
            <a:ext cx="76200" cy="76200"/>
          </a:xfrm>
          <a:prstGeom prst="ellipse">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30" name="Oval 29"/>
          <p:cNvSpPr/>
          <p:nvPr/>
        </p:nvSpPr>
        <p:spPr bwMode="auto">
          <a:xfrm>
            <a:off x="7391400" y="5731159"/>
            <a:ext cx="76200" cy="76200"/>
          </a:xfrm>
          <a:prstGeom prst="ellipse">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31" name="Oval 30"/>
          <p:cNvSpPr/>
          <p:nvPr/>
        </p:nvSpPr>
        <p:spPr bwMode="auto">
          <a:xfrm>
            <a:off x="7391400" y="5864511"/>
            <a:ext cx="76200" cy="76200"/>
          </a:xfrm>
          <a:prstGeom prst="ellipse">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32" name="Oval 31"/>
          <p:cNvSpPr/>
          <p:nvPr/>
        </p:nvSpPr>
        <p:spPr bwMode="auto">
          <a:xfrm>
            <a:off x="8567738" y="3623248"/>
            <a:ext cx="76200" cy="76200"/>
          </a:xfrm>
          <a:prstGeom prst="ellipse">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33" name="Oval 32"/>
          <p:cNvSpPr/>
          <p:nvPr/>
        </p:nvSpPr>
        <p:spPr bwMode="auto">
          <a:xfrm>
            <a:off x="8567738" y="3466086"/>
            <a:ext cx="76200" cy="76200"/>
          </a:xfrm>
          <a:prstGeom prst="ellipse">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34" name="Oval 33"/>
          <p:cNvSpPr/>
          <p:nvPr/>
        </p:nvSpPr>
        <p:spPr bwMode="auto">
          <a:xfrm>
            <a:off x="8567738" y="3333673"/>
            <a:ext cx="76200" cy="76200"/>
          </a:xfrm>
          <a:prstGeom prst="ellipse">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Tree>
    <p:extLst>
      <p:ext uri="{BB962C8B-B14F-4D97-AF65-F5344CB8AC3E}">
        <p14:creationId xmlns:p14="http://schemas.microsoft.com/office/powerpoint/2010/main" val="1550317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2"/>
          </p:nvPr>
        </p:nvSpPr>
        <p:spPr>
          <a:xfrm>
            <a:off x="0" y="1371600"/>
            <a:ext cx="3402683" cy="4315027"/>
          </a:xfrm>
        </p:spPr>
        <p:txBody>
          <a:bodyPr/>
          <a:lstStyle/>
          <a:p>
            <a:r>
              <a:rPr lang="en-US" sz="2800" dirty="0" smtClean="0"/>
              <a:t>Example manufacturer flashing diagram; Order of installation:</a:t>
            </a:r>
          </a:p>
          <a:p>
            <a:pPr marL="514350" indent="-514350">
              <a:buFont typeface="+mj-lt"/>
              <a:buAutoNum type="arabicPeriod"/>
            </a:pPr>
            <a:r>
              <a:rPr lang="en-US" sz="2800" dirty="0" smtClean="0"/>
              <a:t>Sill flashings</a:t>
            </a:r>
          </a:p>
          <a:p>
            <a:pPr marL="514350" indent="-514350">
              <a:buFont typeface="+mj-lt"/>
              <a:buAutoNum type="arabicPeriod"/>
            </a:pPr>
            <a:r>
              <a:rPr lang="en-US" sz="2800" dirty="0" smtClean="0"/>
              <a:t>Window</a:t>
            </a:r>
          </a:p>
          <a:p>
            <a:pPr marL="514350" indent="-514350">
              <a:buFont typeface="+mj-lt"/>
              <a:buAutoNum type="arabicPeriod"/>
            </a:pPr>
            <a:r>
              <a:rPr lang="en-US" sz="2800" dirty="0" smtClean="0"/>
              <a:t>Jamb flashings</a:t>
            </a:r>
          </a:p>
          <a:p>
            <a:pPr marL="514350" indent="-514350">
              <a:buFont typeface="+mj-lt"/>
              <a:buAutoNum type="arabicPeriod"/>
            </a:pPr>
            <a:r>
              <a:rPr lang="en-US" sz="2800" dirty="0" smtClean="0"/>
              <a:t>Head flashings</a:t>
            </a:r>
          </a:p>
        </p:txBody>
      </p:sp>
      <p:grpSp>
        <p:nvGrpSpPr>
          <p:cNvPr id="9" name="Group 8"/>
          <p:cNvGrpSpPr/>
          <p:nvPr/>
        </p:nvGrpSpPr>
        <p:grpSpPr>
          <a:xfrm>
            <a:off x="3402684" y="1371600"/>
            <a:ext cx="5741313" cy="4888269"/>
            <a:chOff x="2676523" y="753332"/>
            <a:chExt cx="6467475" cy="550653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523" y="753332"/>
              <a:ext cx="6467475" cy="5495925"/>
            </a:xfrm>
            <a:prstGeom prst="rect">
              <a:avLst/>
            </a:prstGeom>
          </p:spPr>
        </p:pic>
        <p:sp>
          <p:nvSpPr>
            <p:cNvPr id="5" name="Rectangle 4"/>
            <p:cNvSpPr/>
            <p:nvPr/>
          </p:nvSpPr>
          <p:spPr bwMode="auto">
            <a:xfrm>
              <a:off x="2676523" y="1297571"/>
              <a:ext cx="1057275" cy="1771219"/>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6" name="Rectangle 5"/>
            <p:cNvSpPr/>
            <p:nvPr/>
          </p:nvSpPr>
          <p:spPr bwMode="auto">
            <a:xfrm>
              <a:off x="2676524" y="5334000"/>
              <a:ext cx="2733676" cy="908023"/>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sp>
          <p:nvSpPr>
            <p:cNvPr id="7" name="Rectangle 6"/>
            <p:cNvSpPr/>
            <p:nvPr/>
          </p:nvSpPr>
          <p:spPr bwMode="auto">
            <a:xfrm>
              <a:off x="2676523" y="4488651"/>
              <a:ext cx="1057275" cy="1771219"/>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Rockwell" pitchFamily="18" charset="0"/>
              </a:endParaRPr>
            </a:p>
          </p:txBody>
        </p:sp>
      </p:grpSp>
    </p:spTree>
    <p:extLst>
      <p:ext uri="{BB962C8B-B14F-4D97-AF65-F5344CB8AC3E}">
        <p14:creationId xmlns:p14="http://schemas.microsoft.com/office/powerpoint/2010/main" val="703197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Flashing</a:t>
            </a:r>
            <a:endParaRPr lang="en-US" dirty="0"/>
          </a:p>
        </p:txBody>
      </p:sp>
      <p:sp>
        <p:nvSpPr>
          <p:cNvPr id="3" name="Text Placeholder 2"/>
          <p:cNvSpPr>
            <a:spLocks noGrp="1"/>
          </p:cNvSpPr>
          <p:nvPr>
            <p:ph type="body" sz="quarter" idx="12"/>
          </p:nvPr>
        </p:nvSpPr>
        <p:spPr>
          <a:xfrm>
            <a:off x="457200" y="1371600"/>
            <a:ext cx="3943350" cy="5115246"/>
          </a:xfrm>
        </p:spPr>
        <p:txBody>
          <a:bodyPr/>
          <a:lstStyle/>
          <a:p>
            <a:r>
              <a:rPr lang="en-US" dirty="0" smtClean="0"/>
              <a:t>Nail </a:t>
            </a:r>
            <a:r>
              <a:rPr lang="en-US" dirty="0"/>
              <a:t>flange window </a:t>
            </a:r>
            <a:r>
              <a:rPr lang="en-US" dirty="0" smtClean="0"/>
              <a:t>installed with synthetic </a:t>
            </a:r>
            <a:r>
              <a:rPr lang="en-US" dirty="0"/>
              <a:t>fabric flashing.</a:t>
            </a:r>
          </a:p>
          <a:p>
            <a:r>
              <a:rPr lang="en-US" dirty="0" smtClean="0"/>
              <a:t>Flashing at head laps </a:t>
            </a:r>
            <a:r>
              <a:rPr lang="en-US" dirty="0"/>
              <a:t>over the nailing flange, while the side and bottom strips lap under. </a:t>
            </a:r>
          </a:p>
        </p:txBody>
      </p:sp>
      <p:pic>
        <p:nvPicPr>
          <p:cNvPr id="4" name="Picture 8" descr="window and flashing IMG_42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400550" y="0"/>
            <a:ext cx="4743450" cy="6324600"/>
          </a:xfrm>
          <a:prstGeom prst="rect">
            <a:avLst/>
          </a:prstGeom>
          <a:noFill/>
        </p:spPr>
      </p:pic>
    </p:spTree>
    <p:extLst>
      <p:ext uri="{BB962C8B-B14F-4D97-AF65-F5344CB8AC3E}">
        <p14:creationId xmlns:p14="http://schemas.microsoft.com/office/powerpoint/2010/main" val="1040950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a:xfrm>
            <a:off x="457200" y="1371600"/>
            <a:ext cx="3202572" cy="5115246"/>
          </a:xfrm>
        </p:spPr>
        <p:txBody>
          <a:bodyPr/>
          <a:lstStyle/>
          <a:p>
            <a:r>
              <a:rPr lang="en-US" dirty="0" smtClean="0"/>
              <a:t>Sill flashing </a:t>
            </a:r>
            <a:r>
              <a:rPr lang="en-US" dirty="0"/>
              <a:t>work in </a:t>
            </a:r>
            <a:r>
              <a:rPr lang="en-US" dirty="0" smtClean="0"/>
              <a:t>progress: Copper pan over self-adhered </a:t>
            </a:r>
            <a:r>
              <a:rPr lang="en-US" dirty="0"/>
              <a:t>bituminous </a:t>
            </a:r>
            <a:r>
              <a:rPr lang="en-US" dirty="0" smtClean="0"/>
              <a:t>flashing, over fabric.</a:t>
            </a:r>
            <a:endParaRPr lang="en-US" dirty="0"/>
          </a:p>
          <a:p>
            <a:endParaRPr lang="en-US" dirty="0"/>
          </a:p>
        </p:txBody>
      </p:sp>
      <p:pic>
        <p:nvPicPr>
          <p:cNvPr id="4" name="Picture 6" descr="P1010020 window flas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659772" y="1371600"/>
            <a:ext cx="5484228" cy="4902200"/>
          </a:xfrm>
          <a:prstGeom prst="rect">
            <a:avLst/>
          </a:prstGeom>
          <a:noFill/>
        </p:spPr>
      </p:pic>
    </p:spTree>
    <p:extLst>
      <p:ext uri="{BB962C8B-B14F-4D97-AF65-F5344CB8AC3E}">
        <p14:creationId xmlns:p14="http://schemas.microsoft.com/office/powerpoint/2010/main" val="2162349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a:xfrm>
            <a:off x="457200" y="1371600"/>
            <a:ext cx="3617913" cy="4130361"/>
          </a:xfrm>
        </p:spPr>
        <p:txBody>
          <a:bodyPr/>
          <a:lstStyle/>
          <a:p>
            <a:r>
              <a:rPr lang="en-US" dirty="0"/>
              <a:t>A finished installation of wood windows and horizontal board </a:t>
            </a:r>
            <a:r>
              <a:rPr lang="en-US" dirty="0" smtClean="0"/>
              <a:t>siding.</a:t>
            </a:r>
          </a:p>
          <a:p>
            <a:r>
              <a:rPr lang="en-US" dirty="0"/>
              <a:t>Note the head and sill flashings</a:t>
            </a:r>
            <a:r>
              <a:rPr lang="en-US" dirty="0" smtClean="0"/>
              <a:t>.</a:t>
            </a:r>
            <a:endParaRPr lang="en-US" dirty="0"/>
          </a:p>
        </p:txBody>
      </p:sp>
      <p:pic>
        <p:nvPicPr>
          <p:cNvPr id="4" name="Picture 7" descr="wood windo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075113" y="0"/>
            <a:ext cx="5086350" cy="6324600"/>
          </a:xfrm>
          <a:prstGeom prst="rect">
            <a:avLst/>
          </a:prstGeom>
          <a:noFill/>
        </p:spPr>
      </p:pic>
      <p:cxnSp>
        <p:nvCxnSpPr>
          <p:cNvPr id="6" name="Straight Arrow Connector 5"/>
          <p:cNvCxnSpPr/>
          <p:nvPr/>
        </p:nvCxnSpPr>
        <p:spPr bwMode="auto">
          <a:xfrm flipH="1">
            <a:off x="3048000" y="2667000"/>
            <a:ext cx="2895600" cy="2209800"/>
          </a:xfrm>
          <a:prstGeom prst="straightConnector1">
            <a:avLst/>
          </a:prstGeom>
          <a:noFill/>
          <a:ln w="57150" cap="flat" cmpd="sng" algn="ctr">
            <a:solidFill>
              <a:srgbClr val="C0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H="1">
            <a:off x="2743200" y="4675518"/>
            <a:ext cx="3079630" cy="506082"/>
          </a:xfrm>
          <a:prstGeom prst="straightConnector1">
            <a:avLst/>
          </a:prstGeom>
          <a:noFill/>
          <a:ln w="57150" cap="flat" cmpd="sng" algn="ctr">
            <a:solidFill>
              <a:srgbClr val="C0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171776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5943600"/>
          </a:xfrm>
          <a:prstGeom prst="rect">
            <a:avLst/>
          </a:prstGeom>
        </p:spPr>
      </p:pic>
      <p:sp>
        <p:nvSpPr>
          <p:cNvPr id="4" name="Title 3"/>
          <p:cNvSpPr>
            <a:spLocks noGrp="1"/>
          </p:cNvSpPr>
          <p:nvPr>
            <p:ph type="title"/>
          </p:nvPr>
        </p:nvSpPr>
        <p:spPr>
          <a:xfrm>
            <a:off x="457200" y="2438400"/>
            <a:ext cx="6019800" cy="1015663"/>
          </a:xfrm>
        </p:spPr>
        <p:txBody>
          <a:bodyPr/>
          <a:lstStyle/>
          <a:p>
            <a:r>
              <a:rPr lang="en-US" sz="6000" dirty="0" smtClean="0"/>
              <a:t>S</a:t>
            </a:r>
            <a:r>
              <a:rPr lang="en-US" dirty="0" smtClean="0"/>
              <a:t>IDING</a:t>
            </a:r>
            <a:endParaRPr lang="en-US" dirty="0"/>
          </a:p>
        </p:txBody>
      </p:sp>
    </p:spTree>
    <p:extLst>
      <p:ext uri="{BB962C8B-B14F-4D97-AF65-F5344CB8AC3E}">
        <p14:creationId xmlns:p14="http://schemas.microsoft.com/office/powerpoint/2010/main" val="3748800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Board Siding</a:t>
            </a:r>
            <a:endParaRPr lang="en-US" dirty="0"/>
          </a:p>
        </p:txBody>
      </p:sp>
      <p:sp>
        <p:nvSpPr>
          <p:cNvPr id="7" name="Text Placeholder 6"/>
          <p:cNvSpPr>
            <a:spLocks noGrp="1"/>
          </p:cNvSpPr>
          <p:nvPr>
            <p:ph type="body" sz="quarter" idx="12"/>
          </p:nvPr>
        </p:nvSpPr>
        <p:spPr>
          <a:xfrm>
            <a:off x="0" y="1371600"/>
            <a:ext cx="3316208" cy="3046988"/>
          </a:xfrm>
        </p:spPr>
        <p:txBody>
          <a:bodyPr/>
          <a:lstStyle/>
          <a:p>
            <a:r>
              <a:rPr lang="en-US" dirty="0" smtClean="0"/>
              <a:t>Attachment and </a:t>
            </a:r>
            <a:r>
              <a:rPr lang="en-US" dirty="0"/>
              <a:t>overlap </a:t>
            </a:r>
            <a:r>
              <a:rPr lang="en-US" dirty="0" smtClean="0"/>
              <a:t>allow </a:t>
            </a:r>
            <a:r>
              <a:rPr lang="en-US" dirty="0"/>
              <a:t>expansion and contraction of boards. </a:t>
            </a:r>
          </a:p>
        </p:txBody>
      </p:sp>
      <p:pic>
        <p:nvPicPr>
          <p:cNvPr id="8" name="Picture 8" descr="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316208" y="1449422"/>
            <a:ext cx="5827792" cy="4189378"/>
          </a:xfrm>
          <a:prstGeom prst="rect">
            <a:avLst/>
          </a:prstGeom>
          <a:noFill/>
        </p:spPr>
      </p:pic>
    </p:spTree>
    <p:extLst>
      <p:ext uri="{BB962C8B-B14F-4D97-AF65-F5344CB8AC3E}">
        <p14:creationId xmlns:p14="http://schemas.microsoft.com/office/powerpoint/2010/main" val="356933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Board Siding</a:t>
            </a:r>
            <a:endParaRPr lang="en-US" dirty="0"/>
          </a:p>
        </p:txBody>
      </p:sp>
      <p:sp>
        <p:nvSpPr>
          <p:cNvPr id="7" name="Text Placeholder 6"/>
          <p:cNvSpPr>
            <a:spLocks noGrp="1"/>
          </p:cNvSpPr>
          <p:nvPr>
            <p:ph type="body" sz="quarter" idx="12"/>
          </p:nvPr>
        </p:nvSpPr>
        <p:spPr>
          <a:xfrm>
            <a:off x="0" y="1371600"/>
            <a:ext cx="3316208" cy="4031873"/>
          </a:xfrm>
        </p:spPr>
        <p:txBody>
          <a:bodyPr/>
          <a:lstStyle/>
          <a:p>
            <a:r>
              <a:rPr lang="en-US" dirty="0" smtClean="0"/>
              <a:t>First </a:t>
            </a:r>
            <a:r>
              <a:rPr lang="en-US" dirty="0"/>
              <a:t>four </a:t>
            </a:r>
            <a:r>
              <a:rPr lang="en-US" dirty="0" smtClean="0"/>
              <a:t>are </a:t>
            </a:r>
            <a:r>
              <a:rPr lang="en-US" dirty="0"/>
              <a:t>normally applied </a:t>
            </a:r>
            <a:r>
              <a:rPr lang="en-US" dirty="0" smtClean="0"/>
              <a:t>horizontally, </a:t>
            </a:r>
            <a:r>
              <a:rPr lang="en-US" dirty="0"/>
              <a:t>the last, vertically, and the fifth, either way.</a:t>
            </a:r>
          </a:p>
        </p:txBody>
      </p:sp>
      <p:pic>
        <p:nvPicPr>
          <p:cNvPr id="8" name="Picture 8" descr="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316208" y="1449422"/>
            <a:ext cx="5827792" cy="4189378"/>
          </a:xfrm>
          <a:prstGeom prst="rect">
            <a:avLst/>
          </a:prstGeom>
          <a:noFill/>
        </p:spPr>
      </p:pic>
    </p:spTree>
    <p:extLst>
      <p:ext uri="{BB962C8B-B14F-4D97-AF65-F5344CB8AC3E}">
        <p14:creationId xmlns:p14="http://schemas.microsoft.com/office/powerpoint/2010/main" val="3368568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a:xfrm>
            <a:off x="0" y="1371600"/>
            <a:ext cx="4187230" cy="5115246"/>
          </a:xfrm>
        </p:spPr>
        <p:txBody>
          <a:bodyPr/>
          <a:lstStyle/>
          <a:p>
            <a:r>
              <a:rPr lang="en-US" dirty="0"/>
              <a:t>Underlayment </a:t>
            </a:r>
            <a:r>
              <a:rPr lang="en-US" dirty="0" smtClean="0"/>
              <a:t>is applied </a:t>
            </a:r>
            <a:r>
              <a:rPr lang="en-US" dirty="0"/>
              <a:t>starting from the low point of the roof, working </a:t>
            </a:r>
            <a:r>
              <a:rPr lang="en-US" dirty="0" smtClean="0"/>
              <a:t>upward.</a:t>
            </a:r>
          </a:p>
          <a:p>
            <a:r>
              <a:rPr lang="en-US" dirty="0" smtClean="0"/>
              <a:t>Overlapping </a:t>
            </a:r>
            <a:r>
              <a:rPr lang="en-US" dirty="0"/>
              <a:t>in shingle fashion </a:t>
            </a:r>
            <a:r>
              <a:rPr lang="en-US" dirty="0" smtClean="0"/>
              <a:t>prevents water from running underneath.</a:t>
            </a:r>
            <a:endParaRPr lang="en-US" dirty="0"/>
          </a:p>
        </p:txBody>
      </p:sp>
      <p:pic>
        <p:nvPicPr>
          <p:cNvPr id="4" name="Picture 8" descr="roo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187230" y="1752600"/>
            <a:ext cx="4956769" cy="3505200"/>
          </a:xfrm>
          <a:prstGeom prst="rect">
            <a:avLst/>
          </a:prstGeom>
          <a:noFill/>
        </p:spPr>
      </p:pic>
    </p:spTree>
    <p:extLst>
      <p:ext uri="{BB962C8B-B14F-4D97-AF65-F5344CB8AC3E}">
        <p14:creationId xmlns:p14="http://schemas.microsoft.com/office/powerpoint/2010/main" val="38984061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Rainscreen</a:t>
            </a:r>
            <a:r>
              <a:rPr lang="en-US" dirty="0" smtClean="0"/>
              <a:t> Siding</a:t>
            </a:r>
            <a:endParaRPr lang="en-US" dirty="0"/>
          </a:p>
        </p:txBody>
      </p:sp>
      <p:sp>
        <p:nvSpPr>
          <p:cNvPr id="3" name="Text Placeholder 2"/>
          <p:cNvSpPr>
            <a:spLocks noGrp="1"/>
          </p:cNvSpPr>
          <p:nvPr>
            <p:ph type="body" sz="quarter" idx="12"/>
          </p:nvPr>
        </p:nvSpPr>
        <p:spPr>
          <a:xfrm>
            <a:off x="457200" y="1371600"/>
            <a:ext cx="4497388" cy="4524315"/>
          </a:xfrm>
        </p:spPr>
        <p:txBody>
          <a:bodyPr/>
          <a:lstStyle/>
          <a:p>
            <a:r>
              <a:rPr lang="en-US" dirty="0"/>
              <a:t>Vertical </a:t>
            </a:r>
            <a:r>
              <a:rPr lang="en-US" i="1" dirty="0"/>
              <a:t>furring strips </a:t>
            </a:r>
            <a:r>
              <a:rPr lang="en-US" dirty="0" smtClean="0"/>
              <a:t>of </a:t>
            </a:r>
            <a:r>
              <a:rPr lang="en-US" dirty="0"/>
              <a:t>preservative treated wood or plastic create a continuous airspace behind the siding </a:t>
            </a:r>
            <a:r>
              <a:rPr lang="en-US" dirty="0" smtClean="0"/>
              <a:t>facilitating </a:t>
            </a:r>
            <a:r>
              <a:rPr lang="en-US" dirty="0"/>
              <a:t>water drainage and </a:t>
            </a:r>
            <a:r>
              <a:rPr lang="en-US" dirty="0" smtClean="0"/>
              <a:t>air flow.</a:t>
            </a:r>
            <a:endParaRPr lang="en-US" dirty="0"/>
          </a:p>
        </p:txBody>
      </p:sp>
      <p:pic>
        <p:nvPicPr>
          <p:cNvPr id="4" name="Picture 10" descr="0616_105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954588" y="0"/>
            <a:ext cx="4144962" cy="6324600"/>
          </a:xfrm>
          <a:prstGeom prst="rect">
            <a:avLst/>
          </a:prstGeom>
          <a:noFill/>
        </p:spPr>
      </p:pic>
    </p:spTree>
    <p:extLst>
      <p:ext uri="{BB962C8B-B14F-4D97-AF65-F5344CB8AC3E}">
        <p14:creationId xmlns:p14="http://schemas.microsoft.com/office/powerpoint/2010/main" val="336440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Rainscreen</a:t>
            </a:r>
            <a:r>
              <a:rPr lang="en-US" dirty="0" smtClean="0"/>
              <a:t> Siding</a:t>
            </a:r>
            <a:endParaRPr lang="en-US" dirty="0"/>
          </a:p>
        </p:txBody>
      </p:sp>
      <p:sp>
        <p:nvSpPr>
          <p:cNvPr id="3" name="Text Placeholder 2"/>
          <p:cNvSpPr>
            <a:spLocks noGrp="1"/>
          </p:cNvSpPr>
          <p:nvPr>
            <p:ph type="body" sz="quarter" idx="12"/>
          </p:nvPr>
        </p:nvSpPr>
        <p:spPr>
          <a:xfrm>
            <a:off x="457200" y="1371600"/>
            <a:ext cx="4497388" cy="2062103"/>
          </a:xfrm>
        </p:spPr>
        <p:txBody>
          <a:bodyPr/>
          <a:lstStyle/>
          <a:p>
            <a:r>
              <a:rPr lang="en-US" dirty="0" smtClean="0"/>
              <a:t>Screening </a:t>
            </a:r>
            <a:r>
              <a:rPr lang="en-US" dirty="0"/>
              <a:t>at the top and bottom of the airspace prevent insect entry</a:t>
            </a:r>
            <a:r>
              <a:rPr lang="en-US" dirty="0" smtClean="0"/>
              <a:t>.</a:t>
            </a:r>
            <a:endParaRPr lang="en-US" dirty="0"/>
          </a:p>
        </p:txBody>
      </p:sp>
      <p:pic>
        <p:nvPicPr>
          <p:cNvPr id="4" name="Picture 10" descr="0616_105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954588" y="0"/>
            <a:ext cx="4144962" cy="6324600"/>
          </a:xfrm>
          <a:prstGeom prst="rect">
            <a:avLst/>
          </a:prstGeom>
          <a:noFill/>
        </p:spPr>
      </p:pic>
    </p:spTree>
    <p:extLst>
      <p:ext uri="{BB962C8B-B14F-4D97-AF65-F5344CB8AC3E}">
        <p14:creationId xmlns:p14="http://schemas.microsoft.com/office/powerpoint/2010/main" val="11571027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a:xfrm>
            <a:off x="457200" y="1371600"/>
            <a:ext cx="4545013" cy="4524315"/>
          </a:xfrm>
        </p:spPr>
        <p:txBody>
          <a:bodyPr/>
          <a:lstStyle/>
          <a:p>
            <a:r>
              <a:rPr lang="en-US" dirty="0"/>
              <a:t>A matting </a:t>
            </a:r>
            <a:r>
              <a:rPr lang="en-US" dirty="0" smtClean="0"/>
              <a:t>of tangled </a:t>
            </a:r>
            <a:r>
              <a:rPr lang="en-US" dirty="0"/>
              <a:t>plastic  filament (yellow in this photograph) creates a narrow air space that improves drainage and drying behind the siding </a:t>
            </a:r>
            <a:r>
              <a:rPr lang="en-US" dirty="0" smtClean="0"/>
              <a:t>without furring.</a:t>
            </a:r>
            <a:endParaRPr lang="en-US" dirty="0"/>
          </a:p>
        </p:txBody>
      </p:sp>
      <p:pic>
        <p:nvPicPr>
          <p:cNvPr id="4" name="Picture 7" descr="siding with drainage mat 0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02213" y="0"/>
            <a:ext cx="4141787" cy="6324600"/>
          </a:xfrm>
          <a:prstGeom prst="rect">
            <a:avLst/>
          </a:prstGeom>
          <a:noFill/>
        </p:spPr>
      </p:pic>
    </p:spTree>
    <p:extLst>
      <p:ext uri="{BB962C8B-B14F-4D97-AF65-F5344CB8AC3E}">
        <p14:creationId xmlns:p14="http://schemas.microsoft.com/office/powerpoint/2010/main" val="27886373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0" y="381000"/>
            <a:ext cx="8077200" cy="584775"/>
          </a:xfrm>
        </p:spPr>
        <p:txBody>
          <a:bodyPr/>
          <a:lstStyle/>
          <a:p>
            <a:r>
              <a:rPr lang="en-US" dirty="0" smtClean="0"/>
              <a:t>Painted wood clapboards</a:t>
            </a:r>
            <a:endParaRPr lang="en-US" dirty="0"/>
          </a:p>
        </p:txBody>
      </p:sp>
      <p:pic>
        <p:nvPicPr>
          <p:cNvPr id="4" name="Picture 9" descr="wood clapboards 074668-fg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07422" y="990600"/>
            <a:ext cx="7602072" cy="5334000"/>
          </a:xfrm>
          <a:prstGeom prst="rect">
            <a:avLst/>
          </a:prstGeom>
          <a:noFill/>
        </p:spPr>
      </p:pic>
    </p:spTree>
    <p:extLst>
      <p:ext uri="{BB962C8B-B14F-4D97-AF65-F5344CB8AC3E}">
        <p14:creationId xmlns:p14="http://schemas.microsoft.com/office/powerpoint/2010/main" val="41176328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0" y="381000"/>
            <a:ext cx="8077200" cy="1077218"/>
          </a:xfrm>
        </p:spPr>
        <p:txBody>
          <a:bodyPr/>
          <a:lstStyle/>
          <a:p>
            <a:r>
              <a:rPr lang="en-US" dirty="0"/>
              <a:t>Horizontal board siding with mitered corners (left) and corner board (right)</a:t>
            </a:r>
          </a:p>
        </p:txBody>
      </p:sp>
      <p:pic>
        <p:nvPicPr>
          <p:cNvPr id="5" name="Picture 8" descr="siding with mitered cor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60454"/>
            <a:ext cx="3878263" cy="486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siding with corner board2 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877191" y="1427821"/>
            <a:ext cx="3266810" cy="4896779"/>
          </a:xfrm>
          <a:prstGeom prst="rect">
            <a:avLst/>
          </a:prstGeom>
          <a:noFill/>
        </p:spPr>
      </p:pic>
    </p:spTree>
    <p:extLst>
      <p:ext uri="{BB962C8B-B14F-4D97-AF65-F5344CB8AC3E}">
        <p14:creationId xmlns:p14="http://schemas.microsoft.com/office/powerpoint/2010/main" val="42819994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0" y="381000"/>
            <a:ext cx="8077200" cy="584775"/>
          </a:xfrm>
        </p:spPr>
        <p:txBody>
          <a:bodyPr/>
          <a:lstStyle/>
          <a:p>
            <a:r>
              <a:rPr lang="en-US" dirty="0" smtClean="0"/>
              <a:t>Vinyl and cedar shingle siding</a:t>
            </a:r>
            <a:endParaRPr lang="en-US" dirty="0"/>
          </a:p>
        </p:txBody>
      </p:sp>
      <p:pic>
        <p:nvPicPr>
          <p:cNvPr id="7" name="Picture 5" descr="DSC_0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19614" y="965775"/>
            <a:ext cx="8324386" cy="5358824"/>
          </a:xfrm>
          <a:prstGeom prst="rect">
            <a:avLst/>
          </a:prstGeom>
          <a:noFill/>
        </p:spPr>
      </p:pic>
    </p:spTree>
    <p:extLst>
      <p:ext uri="{BB962C8B-B14F-4D97-AF65-F5344CB8AC3E}">
        <p14:creationId xmlns:p14="http://schemas.microsoft.com/office/powerpoint/2010/main" val="24815351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0" y="381000"/>
            <a:ext cx="8077200" cy="1077218"/>
          </a:xfrm>
        </p:spPr>
        <p:txBody>
          <a:bodyPr/>
          <a:lstStyle/>
          <a:p>
            <a:r>
              <a:rPr lang="en-US" dirty="0" smtClean="0"/>
              <a:t>Exterior plywood </a:t>
            </a:r>
            <a:r>
              <a:rPr lang="en-US" dirty="0"/>
              <a:t>siding </a:t>
            </a:r>
            <a:r>
              <a:rPr lang="en-US" dirty="0" smtClean="0"/>
              <a:t>grooved to simulate </a:t>
            </a:r>
            <a:r>
              <a:rPr lang="en-US" dirty="0"/>
              <a:t>vertical boards</a:t>
            </a:r>
          </a:p>
        </p:txBody>
      </p:sp>
      <p:pic>
        <p:nvPicPr>
          <p:cNvPr id="4" name="Picture 10" descr="DSC_0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74011" y="1379490"/>
            <a:ext cx="7162800" cy="4945109"/>
          </a:xfrm>
          <a:prstGeom prst="rect">
            <a:avLst/>
          </a:prstGeom>
          <a:noFill/>
        </p:spPr>
      </p:pic>
    </p:spTree>
    <p:extLst>
      <p:ext uri="{BB962C8B-B14F-4D97-AF65-F5344CB8AC3E}">
        <p14:creationId xmlns:p14="http://schemas.microsoft.com/office/powerpoint/2010/main" val="20555143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0" y="381000"/>
            <a:ext cx="8077200" cy="584775"/>
          </a:xfrm>
        </p:spPr>
        <p:txBody>
          <a:bodyPr/>
          <a:lstStyle/>
          <a:p>
            <a:r>
              <a:rPr lang="en-US" dirty="0" smtClean="0"/>
              <a:t>Painted cedar shingles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874" y="980525"/>
            <a:ext cx="7983126" cy="5344076"/>
          </a:xfrm>
          <a:prstGeom prst="rect">
            <a:avLst/>
          </a:prstGeom>
        </p:spPr>
      </p:pic>
    </p:spTree>
    <p:extLst>
      <p:ext uri="{BB962C8B-B14F-4D97-AF65-F5344CB8AC3E}">
        <p14:creationId xmlns:p14="http://schemas.microsoft.com/office/powerpoint/2010/main" val="13140091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0" y="381000"/>
            <a:ext cx="8077200" cy="1077218"/>
          </a:xfrm>
        </p:spPr>
        <p:txBody>
          <a:bodyPr/>
          <a:lstStyle/>
          <a:p>
            <a:r>
              <a:rPr lang="en-US" dirty="0"/>
              <a:t>Close-up of stucco work in </a:t>
            </a:r>
            <a:r>
              <a:rPr lang="en-US" dirty="0" smtClean="0"/>
              <a:t>progress. Right: scratch coat. Left: brown coat.</a:t>
            </a:r>
            <a:endParaRPr lang="en-US" dirty="0"/>
          </a:p>
        </p:txBody>
      </p:sp>
      <p:pic>
        <p:nvPicPr>
          <p:cNvPr id="5" name="Picture 10" descr="stucco install 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595154" y="1447800"/>
            <a:ext cx="6548846" cy="4876800"/>
          </a:xfrm>
          <a:prstGeom prst="rect">
            <a:avLst/>
          </a:prstGeom>
          <a:noFill/>
        </p:spPr>
      </p:pic>
    </p:spTree>
    <p:extLst>
      <p:ext uri="{BB962C8B-B14F-4D97-AF65-F5344CB8AC3E}">
        <p14:creationId xmlns:p14="http://schemas.microsoft.com/office/powerpoint/2010/main" val="12066317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0" y="381000"/>
            <a:ext cx="3276600" cy="1077218"/>
          </a:xfrm>
        </p:spPr>
        <p:txBody>
          <a:bodyPr/>
          <a:lstStyle/>
          <a:p>
            <a:r>
              <a:rPr lang="en-US" dirty="0"/>
              <a:t>Fiber-cement panel siding adjacent to cast-in-place concrete</a:t>
            </a:r>
          </a:p>
        </p:txBody>
      </p:sp>
      <p:pic>
        <p:nvPicPr>
          <p:cNvPr id="4" name="Picture 5" descr="scan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810001" y="-30396"/>
            <a:ext cx="5332412" cy="6354995"/>
          </a:xfrm>
          <a:prstGeom prst="rect">
            <a:avLst/>
          </a:prstGeom>
          <a:noFill/>
        </p:spPr>
      </p:pic>
    </p:spTree>
    <p:extLst>
      <p:ext uri="{BB962C8B-B14F-4D97-AF65-F5344CB8AC3E}">
        <p14:creationId xmlns:p14="http://schemas.microsoft.com/office/powerpoint/2010/main" val="402379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a:xfrm>
            <a:off x="457200" y="1371600"/>
            <a:ext cx="3817955" cy="3046988"/>
          </a:xfrm>
        </p:spPr>
        <p:txBody>
          <a:bodyPr/>
          <a:lstStyle/>
          <a:p>
            <a:r>
              <a:rPr lang="en-US" dirty="0"/>
              <a:t>Underlayment may be traditional building </a:t>
            </a:r>
            <a:r>
              <a:rPr lang="en-US" dirty="0" smtClean="0"/>
              <a:t>felts or </a:t>
            </a:r>
            <a:r>
              <a:rPr lang="en-US" dirty="0"/>
              <a:t>newer synthetic </a:t>
            </a:r>
            <a:r>
              <a:rPr lang="en-US" dirty="0" smtClean="0"/>
              <a:t>sheet materials.</a:t>
            </a:r>
            <a:endParaRPr lang="en-US" dirty="0"/>
          </a:p>
        </p:txBody>
      </p:sp>
      <p:pic>
        <p:nvPicPr>
          <p:cNvPr id="4" name="Picture 10" descr="1153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155" y="1371600"/>
            <a:ext cx="486884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4049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2"/>
          </p:nvPr>
        </p:nvSpPr>
        <p:spPr>
          <a:xfrm>
            <a:off x="0" y="1371600"/>
            <a:ext cx="3806825" cy="4031873"/>
          </a:xfrm>
        </p:spPr>
        <p:txBody>
          <a:bodyPr/>
          <a:lstStyle/>
          <a:p>
            <a:r>
              <a:rPr lang="en-US" dirty="0" smtClean="0"/>
              <a:t>Construction mockup of proposed roofing</a:t>
            </a:r>
            <a:r>
              <a:rPr lang="en-US" dirty="0"/>
              <a:t>, siding, and related exterior finish </a:t>
            </a:r>
            <a:r>
              <a:rPr lang="en-US" dirty="0" smtClean="0"/>
              <a:t>materials and their detailing.</a:t>
            </a:r>
            <a:endParaRPr lang="en-US" dirty="0"/>
          </a:p>
        </p:txBody>
      </p:sp>
      <p:pic>
        <p:nvPicPr>
          <p:cNvPr id="4" name="Picture 5" descr="P1010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806825" y="533400"/>
            <a:ext cx="5337175" cy="5791200"/>
          </a:xfrm>
          <a:prstGeom prst="rect">
            <a:avLst/>
          </a:prstGeom>
          <a:noFill/>
        </p:spPr>
      </p:pic>
    </p:spTree>
    <p:extLst>
      <p:ext uri="{BB962C8B-B14F-4D97-AF65-F5344CB8AC3E}">
        <p14:creationId xmlns:p14="http://schemas.microsoft.com/office/powerpoint/2010/main" val="33594334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5943600"/>
          </a:xfrm>
          <a:prstGeom prst="rect">
            <a:avLst/>
          </a:prstGeom>
        </p:spPr>
      </p:pic>
      <p:sp>
        <p:nvSpPr>
          <p:cNvPr id="4" name="Title 3"/>
          <p:cNvSpPr>
            <a:spLocks noGrp="1"/>
          </p:cNvSpPr>
          <p:nvPr>
            <p:ph type="title"/>
          </p:nvPr>
        </p:nvSpPr>
        <p:spPr>
          <a:xfrm>
            <a:off x="457200" y="2438400"/>
            <a:ext cx="6019800" cy="1938992"/>
          </a:xfrm>
        </p:spPr>
        <p:txBody>
          <a:bodyPr/>
          <a:lstStyle/>
          <a:p>
            <a:r>
              <a:rPr lang="en-US" sz="6000" dirty="0" smtClean="0"/>
              <a:t>E</a:t>
            </a:r>
            <a:r>
              <a:rPr lang="en-US" dirty="0" smtClean="0"/>
              <a:t>XTERIOR </a:t>
            </a:r>
            <a:r>
              <a:rPr lang="en-US" sz="6000" dirty="0" smtClean="0"/>
              <a:t>C</a:t>
            </a:r>
            <a:r>
              <a:rPr lang="en-US" dirty="0" smtClean="0"/>
              <a:t>ONSTRUCTION</a:t>
            </a:r>
            <a:endParaRPr lang="en-US" dirty="0"/>
          </a:p>
        </p:txBody>
      </p:sp>
    </p:spTree>
    <p:extLst>
      <p:ext uri="{BB962C8B-B14F-4D97-AF65-F5344CB8AC3E}">
        <p14:creationId xmlns:p14="http://schemas.microsoft.com/office/powerpoint/2010/main" val="34758262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0" y="503238"/>
            <a:ext cx="2971800" cy="5706177"/>
          </a:xfrm>
        </p:spPr>
        <p:txBody>
          <a:bodyPr/>
          <a:lstStyle/>
          <a:p>
            <a:pPr marL="457200" indent="-457200">
              <a:buFont typeface="Arial" panose="020B0604020202020204" pitchFamily="34" charset="0"/>
              <a:buChar char="•"/>
            </a:pPr>
            <a:r>
              <a:rPr lang="en-US" sz="2400" dirty="0" smtClean="0"/>
              <a:t>sheet </a:t>
            </a:r>
            <a:r>
              <a:rPr lang="en-US" sz="2400" dirty="0"/>
              <a:t>metal trim, gutters, </a:t>
            </a:r>
            <a:r>
              <a:rPr lang="en-US" sz="2400" dirty="0" smtClean="0"/>
              <a:t>downspouts</a:t>
            </a:r>
          </a:p>
          <a:p>
            <a:pPr marL="457200" indent="-457200">
              <a:buFont typeface="Arial" panose="020B0604020202020204" pitchFamily="34" charset="0"/>
              <a:buChar char="•"/>
            </a:pPr>
            <a:r>
              <a:rPr lang="en-US" sz="2400" dirty="0" smtClean="0"/>
              <a:t>soffit vents</a:t>
            </a:r>
          </a:p>
          <a:p>
            <a:pPr marL="457200" indent="-457200">
              <a:buFont typeface="Arial" panose="020B0604020202020204" pitchFamily="34" charset="0"/>
              <a:buChar char="•"/>
            </a:pPr>
            <a:r>
              <a:rPr lang="en-US" sz="2400" dirty="0" smtClean="0"/>
              <a:t>steel </a:t>
            </a:r>
            <a:r>
              <a:rPr lang="en-US" sz="2400" dirty="0"/>
              <a:t>connection hardware</a:t>
            </a:r>
          </a:p>
          <a:p>
            <a:pPr marL="457200" indent="-457200">
              <a:buFont typeface="Arial" panose="020B0604020202020204" pitchFamily="34" charset="0"/>
              <a:buChar char="•"/>
            </a:pPr>
            <a:r>
              <a:rPr lang="en-US" sz="2400" dirty="0" smtClean="0"/>
              <a:t>soffit </a:t>
            </a:r>
            <a:r>
              <a:rPr lang="en-US" sz="2400" dirty="0"/>
              <a:t>lighting</a:t>
            </a:r>
          </a:p>
          <a:p>
            <a:pPr marL="457200" indent="-457200">
              <a:buFont typeface="Arial" panose="020B0604020202020204" pitchFamily="34" charset="0"/>
              <a:buChar char="•"/>
            </a:pPr>
            <a:r>
              <a:rPr lang="en-US" sz="2400" dirty="0" smtClean="0"/>
              <a:t>shingle </a:t>
            </a:r>
            <a:r>
              <a:rPr lang="en-US" sz="2400" dirty="0"/>
              <a:t>siding</a:t>
            </a:r>
          </a:p>
          <a:p>
            <a:pPr marL="457200" indent="-457200">
              <a:buFont typeface="Arial" panose="020B0604020202020204" pitchFamily="34" charset="0"/>
              <a:buChar char="•"/>
            </a:pPr>
            <a:r>
              <a:rPr lang="en-US" sz="2400" dirty="0"/>
              <a:t>wood doors, windows, and trim</a:t>
            </a:r>
          </a:p>
          <a:p>
            <a:pPr marL="457200" indent="-457200">
              <a:buFont typeface="Arial" panose="020B0604020202020204" pitchFamily="34" charset="0"/>
              <a:buChar char="•"/>
            </a:pPr>
            <a:r>
              <a:rPr lang="en-US" sz="2400" dirty="0"/>
              <a:t>concrete </a:t>
            </a:r>
            <a:r>
              <a:rPr lang="en-US" sz="2400" dirty="0" smtClean="0"/>
              <a:t>paving</a:t>
            </a:r>
            <a:endParaRPr lang="en-US" sz="2400" dirty="0"/>
          </a:p>
        </p:txBody>
      </p:sp>
      <p:pic>
        <p:nvPicPr>
          <p:cNvPr id="6" name="Picture 7" descr="whitman house exterior wood framing 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971800" y="503238"/>
            <a:ext cx="6172200" cy="5821362"/>
          </a:xfrm>
          <a:prstGeom prst="rect">
            <a:avLst/>
          </a:prstGeom>
          <a:noFill/>
        </p:spPr>
      </p:pic>
    </p:spTree>
    <p:extLst>
      <p:ext uri="{BB962C8B-B14F-4D97-AF65-F5344CB8AC3E}">
        <p14:creationId xmlns:p14="http://schemas.microsoft.com/office/powerpoint/2010/main" val="7868058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a:xfrm>
            <a:off x="0" y="1371600"/>
            <a:ext cx="2643619" cy="2246769"/>
          </a:xfrm>
        </p:spPr>
        <p:txBody>
          <a:bodyPr/>
          <a:lstStyle/>
          <a:p>
            <a:r>
              <a:rPr lang="en-US" sz="2800" dirty="0" smtClean="0"/>
              <a:t>A </a:t>
            </a:r>
            <a:r>
              <a:rPr lang="en-US" sz="2800" dirty="0"/>
              <a:t>wood porch </a:t>
            </a:r>
            <a:r>
              <a:rPr lang="en-US" sz="2800" dirty="0" smtClean="0"/>
              <a:t>with </a:t>
            </a:r>
            <a:r>
              <a:rPr lang="en-US" sz="2800" dirty="0"/>
              <a:t>stone veneer </a:t>
            </a:r>
            <a:r>
              <a:rPr lang="en-US" sz="2800" dirty="0" smtClean="0"/>
              <a:t>column bases in progress</a:t>
            </a:r>
            <a:endParaRPr lang="en-US" sz="2800" dirty="0"/>
          </a:p>
        </p:txBody>
      </p:sp>
      <p:pic>
        <p:nvPicPr>
          <p:cNvPr id="4" name="Picture 9" descr="exterior trim 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643619" y="1981200"/>
            <a:ext cx="6481689" cy="4343400"/>
          </a:xfrm>
          <a:prstGeom prst="rect">
            <a:avLst/>
          </a:prstGeom>
          <a:noFill/>
        </p:spPr>
      </p:pic>
    </p:spTree>
    <p:extLst>
      <p:ext uri="{BB962C8B-B14F-4D97-AF65-F5344CB8AC3E}">
        <p14:creationId xmlns:p14="http://schemas.microsoft.com/office/powerpoint/2010/main" val="26453256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a:xfrm>
            <a:off x="0" y="1371600"/>
            <a:ext cx="3048000" cy="4819781"/>
          </a:xfrm>
        </p:spPr>
        <p:txBody>
          <a:bodyPr/>
          <a:lstStyle/>
          <a:p>
            <a:pPr marL="457200" indent="-457200">
              <a:buFont typeface="Arial" panose="020B0604020202020204" pitchFamily="34" charset="0"/>
              <a:buChar char="•"/>
            </a:pPr>
            <a:r>
              <a:rPr lang="en-US" dirty="0" smtClean="0"/>
              <a:t>wood </a:t>
            </a:r>
            <a:r>
              <a:rPr lang="en-US" dirty="0"/>
              <a:t>doors and </a:t>
            </a:r>
            <a:r>
              <a:rPr lang="en-US" dirty="0" smtClean="0"/>
              <a:t>windows</a:t>
            </a:r>
          </a:p>
          <a:p>
            <a:pPr marL="457200" indent="-457200">
              <a:buFont typeface="Arial" panose="020B0604020202020204" pitchFamily="34" charset="0"/>
              <a:buChar char="•"/>
            </a:pPr>
            <a:r>
              <a:rPr lang="en-US" dirty="0" smtClean="0"/>
              <a:t>wood </a:t>
            </a:r>
            <a:r>
              <a:rPr lang="en-US" dirty="0"/>
              <a:t>clapboards and </a:t>
            </a:r>
            <a:r>
              <a:rPr lang="en-US" dirty="0" smtClean="0"/>
              <a:t>trim</a:t>
            </a:r>
          </a:p>
          <a:p>
            <a:pPr marL="457200" indent="-457200">
              <a:buFont typeface="Arial" panose="020B0604020202020204" pitchFamily="34" charset="0"/>
              <a:buChar char="•"/>
            </a:pPr>
            <a:r>
              <a:rPr lang="en-US" dirty="0" err="1" smtClean="0"/>
              <a:t>ipe</a:t>
            </a:r>
            <a:r>
              <a:rPr lang="en-US" dirty="0" smtClean="0"/>
              <a:t> decking</a:t>
            </a:r>
          </a:p>
          <a:p>
            <a:pPr marL="457200" indent="-457200">
              <a:buFont typeface="Arial" panose="020B0604020202020204" pitchFamily="34" charset="0"/>
              <a:buChar char="•"/>
            </a:pPr>
            <a:r>
              <a:rPr lang="en-US" dirty="0" smtClean="0"/>
              <a:t>wood </a:t>
            </a:r>
            <a:r>
              <a:rPr lang="en-US" dirty="0"/>
              <a:t>deck </a:t>
            </a:r>
            <a:r>
              <a:rPr lang="en-US" dirty="0" smtClean="0"/>
              <a:t>railings</a:t>
            </a:r>
            <a:endParaRPr lang="en-US" dirty="0"/>
          </a:p>
        </p:txBody>
      </p:sp>
      <p:pic>
        <p:nvPicPr>
          <p:cNvPr id="4" name="Picture 7" descr="michael moores addition to john hills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048000" y="1346200"/>
            <a:ext cx="6096000" cy="4978400"/>
          </a:xfrm>
          <a:prstGeom prst="rect">
            <a:avLst/>
          </a:prstGeom>
          <a:noFill/>
        </p:spPr>
      </p:pic>
    </p:spTree>
    <p:extLst>
      <p:ext uri="{BB962C8B-B14F-4D97-AF65-F5344CB8AC3E}">
        <p14:creationId xmlns:p14="http://schemas.microsoft.com/office/powerpoint/2010/main" val="20458227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a:xfrm>
            <a:off x="0" y="1371600"/>
            <a:ext cx="1828800" cy="2062103"/>
          </a:xfrm>
        </p:spPr>
        <p:txBody>
          <a:bodyPr/>
          <a:lstStyle/>
          <a:p>
            <a:r>
              <a:rPr lang="en-US" dirty="0"/>
              <a:t>Exterior wood trim and </a:t>
            </a:r>
            <a:r>
              <a:rPr lang="en-US" dirty="0" smtClean="0"/>
              <a:t>trellises</a:t>
            </a:r>
            <a:endParaRPr lang="en-US" dirty="0"/>
          </a:p>
        </p:txBody>
      </p:sp>
      <p:pic>
        <p:nvPicPr>
          <p:cNvPr id="4" name="Picture 7" descr="french american school in nice light 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58808" y="1490603"/>
            <a:ext cx="7385191" cy="3886200"/>
          </a:xfrm>
          <a:prstGeom prst="rect">
            <a:avLst/>
          </a:prstGeom>
          <a:noFill/>
        </p:spPr>
      </p:pic>
    </p:spTree>
    <p:extLst>
      <p:ext uri="{BB962C8B-B14F-4D97-AF65-F5344CB8AC3E}">
        <p14:creationId xmlns:p14="http://schemas.microsoft.com/office/powerpoint/2010/main" val="34940808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0" y="990600"/>
            <a:ext cx="2895600" cy="5262979"/>
          </a:xfrm>
        </p:spPr>
        <p:txBody>
          <a:bodyPr/>
          <a:lstStyle/>
          <a:p>
            <a:r>
              <a:rPr lang="en-US" sz="2800" dirty="0" err="1"/>
              <a:t>Ipe</a:t>
            </a:r>
            <a:r>
              <a:rPr lang="en-US" sz="2800" dirty="0"/>
              <a:t> wood decking </a:t>
            </a:r>
            <a:r>
              <a:rPr lang="en-US" sz="2800" dirty="0" smtClean="0"/>
              <a:t>wood </a:t>
            </a:r>
            <a:r>
              <a:rPr lang="en-US" sz="2800" dirty="0"/>
              <a:t>frames supported on adjustable plastic pedestals over a protection sheet and low-slope membrane roof</a:t>
            </a:r>
            <a:r>
              <a:rPr lang="en-US" sz="2800" dirty="0" smtClean="0"/>
              <a:t>.</a:t>
            </a:r>
            <a:endParaRPr lang="en-US" sz="2800" dirty="0"/>
          </a:p>
        </p:txBody>
      </p:sp>
      <p:pic>
        <p:nvPicPr>
          <p:cNvPr id="4" name="Picture 5" descr="wood decking over roof membrane IMG_7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895600" y="1066800"/>
            <a:ext cx="6096000" cy="3529263"/>
          </a:xfrm>
          <a:prstGeom prst="rect">
            <a:avLst/>
          </a:prstGeom>
          <a:noFill/>
        </p:spPr>
      </p:pic>
    </p:spTree>
    <p:extLst>
      <p:ext uri="{BB962C8B-B14F-4D97-AF65-F5344CB8AC3E}">
        <p14:creationId xmlns:p14="http://schemas.microsoft.com/office/powerpoint/2010/main" val="19970734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a:xfrm>
            <a:off x="0" y="1371600"/>
            <a:ext cx="3226184" cy="5016758"/>
          </a:xfrm>
        </p:spPr>
        <p:txBody>
          <a:bodyPr/>
          <a:lstStyle/>
          <a:p>
            <a:r>
              <a:rPr lang="en-US" dirty="0" smtClean="0"/>
              <a:t>Exterior ramp of </a:t>
            </a:r>
            <a:r>
              <a:rPr lang="en-US" dirty="0"/>
              <a:t>preservative-treated lumber, galvanized steel </a:t>
            </a:r>
            <a:r>
              <a:rPr lang="en-US" dirty="0" smtClean="0"/>
              <a:t>fasteners, </a:t>
            </a:r>
            <a:r>
              <a:rPr lang="en-US" dirty="0"/>
              <a:t>and concrete </a:t>
            </a:r>
            <a:r>
              <a:rPr lang="en-US" dirty="0" smtClean="0"/>
              <a:t>post bases</a:t>
            </a:r>
            <a:endParaRPr lang="en-US" dirty="0"/>
          </a:p>
        </p:txBody>
      </p:sp>
      <p:pic>
        <p:nvPicPr>
          <p:cNvPr id="4" name="Picture 3" descr="w mercer elementary exterior wood ramps 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26184" y="1524000"/>
            <a:ext cx="5308216" cy="3505200"/>
          </a:xfrm>
          <a:prstGeom prst="rect">
            <a:avLst/>
          </a:prstGeom>
          <a:noFill/>
        </p:spPr>
      </p:pic>
    </p:spTree>
    <p:extLst>
      <p:ext uri="{BB962C8B-B14F-4D97-AF65-F5344CB8AC3E}">
        <p14:creationId xmlns:p14="http://schemas.microsoft.com/office/powerpoint/2010/main" val="31152822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a:xfrm>
            <a:off x="0" y="1371600"/>
            <a:ext cx="2971800" cy="5016758"/>
          </a:xfrm>
        </p:spPr>
        <p:txBody>
          <a:bodyPr/>
          <a:lstStyle/>
          <a:p>
            <a:r>
              <a:rPr lang="en-US" dirty="0"/>
              <a:t>Stainless steel  flashing protects the top surface of an exterior </a:t>
            </a:r>
            <a:r>
              <a:rPr lang="en-US" dirty="0" smtClean="0"/>
              <a:t>glulam </a:t>
            </a:r>
            <a:r>
              <a:rPr lang="en-US" dirty="0"/>
              <a:t>beam from direct exposure to </a:t>
            </a:r>
            <a:r>
              <a:rPr lang="en-US"/>
              <a:t>rain</a:t>
            </a:r>
            <a:r>
              <a:rPr lang="en-US" smtClean="0"/>
              <a:t>.</a:t>
            </a:r>
            <a:endParaRPr lang="en-US" dirty="0"/>
          </a:p>
        </p:txBody>
      </p:sp>
      <p:pic>
        <p:nvPicPr>
          <p:cNvPr id="4" name="Picture 7" descr="wittman house exterior wood framing 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971800" y="1414463"/>
            <a:ext cx="6172200" cy="4910137"/>
          </a:xfrm>
          <a:prstGeom prst="rect">
            <a:avLst/>
          </a:prstGeom>
          <a:noFill/>
        </p:spPr>
      </p:pic>
    </p:spTree>
    <p:extLst>
      <p:ext uri="{BB962C8B-B14F-4D97-AF65-F5344CB8AC3E}">
        <p14:creationId xmlns:p14="http://schemas.microsoft.com/office/powerpoint/2010/main" val="908357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tyvek DSCN09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9670" y="533400"/>
            <a:ext cx="4564329" cy="5791199"/>
          </a:xfrm>
          <a:prstGeom prst="rect">
            <a:avLst/>
          </a:prstGeom>
          <a:noFill/>
        </p:spPr>
      </p:pic>
      <p:sp>
        <p:nvSpPr>
          <p:cNvPr id="2" name="Title 1"/>
          <p:cNvSpPr>
            <a:spLocks noGrp="1"/>
          </p:cNvSpPr>
          <p:nvPr>
            <p:ph type="title"/>
          </p:nvPr>
        </p:nvSpPr>
        <p:spPr/>
        <p:txBody>
          <a:bodyPr/>
          <a:lstStyle/>
          <a:p>
            <a:r>
              <a:rPr lang="en-US" dirty="0" smtClean="0"/>
              <a:t>Wall Moisture Barrier</a:t>
            </a:r>
            <a:endParaRPr lang="en-US" dirty="0"/>
          </a:p>
        </p:txBody>
      </p:sp>
      <p:sp>
        <p:nvSpPr>
          <p:cNvPr id="3" name="Text Placeholder 2"/>
          <p:cNvSpPr>
            <a:spLocks noGrp="1"/>
          </p:cNvSpPr>
          <p:nvPr>
            <p:ph type="body" sz="quarter" idx="12"/>
          </p:nvPr>
        </p:nvSpPr>
        <p:spPr>
          <a:xfrm>
            <a:off x="457200" y="1371600"/>
            <a:ext cx="4122470" cy="3539430"/>
          </a:xfrm>
        </p:spPr>
        <p:txBody>
          <a:bodyPr/>
          <a:lstStyle/>
          <a:p>
            <a:r>
              <a:rPr lang="en-US" dirty="0" smtClean="0"/>
              <a:t>Installed after </a:t>
            </a:r>
            <a:r>
              <a:rPr lang="en-US" dirty="0"/>
              <a:t>the framing and sheathing are </a:t>
            </a:r>
            <a:r>
              <a:rPr lang="en-US" dirty="0" smtClean="0"/>
              <a:t>completed, </a:t>
            </a:r>
            <a:r>
              <a:rPr lang="en-US" dirty="0"/>
              <a:t>or </a:t>
            </a:r>
            <a:r>
              <a:rPr lang="en-US" dirty="0" smtClean="0"/>
              <a:t>delayed </a:t>
            </a:r>
            <a:r>
              <a:rPr lang="en-US" dirty="0"/>
              <a:t>until after windows and doors </a:t>
            </a:r>
            <a:r>
              <a:rPr lang="en-US" dirty="0" smtClean="0"/>
              <a:t>are installed</a:t>
            </a:r>
            <a:r>
              <a:rPr lang="en-US" dirty="0"/>
              <a:t>. </a:t>
            </a:r>
            <a:endParaRPr lang="en-US" dirty="0" smtClean="0"/>
          </a:p>
        </p:txBody>
      </p:sp>
    </p:spTree>
    <p:extLst>
      <p:ext uri="{BB962C8B-B14F-4D97-AF65-F5344CB8AC3E}">
        <p14:creationId xmlns:p14="http://schemas.microsoft.com/office/powerpoint/2010/main" val="4256789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a:xfrm>
            <a:off x="457200" y="1371600"/>
            <a:ext cx="3962400" cy="4561249"/>
          </a:xfrm>
        </p:spPr>
        <p:txBody>
          <a:bodyPr/>
          <a:lstStyle/>
          <a:p>
            <a:pPr marL="457200" indent="-457200">
              <a:buFont typeface="Arial" panose="020B0604020202020204" pitchFamily="34" charset="0"/>
              <a:buChar char="•"/>
            </a:pPr>
            <a:r>
              <a:rPr lang="en-US" dirty="0"/>
              <a:t>asphalt-saturated </a:t>
            </a:r>
            <a:r>
              <a:rPr lang="en-US" dirty="0" smtClean="0"/>
              <a:t>paper (right)</a:t>
            </a:r>
          </a:p>
          <a:p>
            <a:pPr marL="457200" indent="-457200">
              <a:buFont typeface="Arial" panose="020B0604020202020204" pitchFamily="34" charset="0"/>
              <a:buChar char="•"/>
            </a:pPr>
            <a:r>
              <a:rPr lang="en-US" dirty="0" smtClean="0"/>
              <a:t>building </a:t>
            </a:r>
            <a:r>
              <a:rPr lang="en-US" dirty="0"/>
              <a:t>felt </a:t>
            </a:r>
            <a:endParaRPr lang="en-US" dirty="0" smtClean="0"/>
          </a:p>
          <a:p>
            <a:pPr marL="457200" indent="-457200">
              <a:buFont typeface="Arial" panose="020B0604020202020204" pitchFamily="34" charset="0"/>
              <a:buChar char="•"/>
            </a:pPr>
            <a:r>
              <a:rPr lang="en-US" dirty="0" smtClean="0"/>
              <a:t>synthetic wraps</a:t>
            </a:r>
          </a:p>
          <a:p>
            <a:r>
              <a:rPr lang="en-US" sz="2800" dirty="0" smtClean="0"/>
              <a:t>Installed from the bottom up, shingle-fashion, like roof underlayment.</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0"/>
            <a:ext cx="4724400" cy="6299200"/>
          </a:xfrm>
          <a:prstGeom prst="rect">
            <a:avLst/>
          </a:prstGeom>
        </p:spPr>
      </p:pic>
    </p:spTree>
    <p:extLst>
      <p:ext uri="{BB962C8B-B14F-4D97-AF65-F5344CB8AC3E}">
        <p14:creationId xmlns:p14="http://schemas.microsoft.com/office/powerpoint/2010/main" val="3078061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2"/>
          </p:nvPr>
        </p:nvSpPr>
        <p:spPr>
          <a:xfrm>
            <a:off x="457200" y="1371600"/>
            <a:ext cx="2667000" cy="3958007"/>
          </a:xfrm>
        </p:spPr>
        <p:txBody>
          <a:bodyPr/>
          <a:lstStyle/>
          <a:p>
            <a:r>
              <a:rPr lang="en-US" dirty="0" smtClean="0"/>
              <a:t>Synthetic wraps offer better air-tightness. </a:t>
            </a:r>
          </a:p>
          <a:p>
            <a:endParaRPr lang="en-US" sz="2800" dirty="0" smtClean="0"/>
          </a:p>
          <a:p>
            <a:r>
              <a:rPr lang="en-US" sz="2800" dirty="0" smtClean="0"/>
              <a:t>(</a:t>
            </a:r>
            <a:r>
              <a:rPr lang="en-US" sz="2800" dirty="0" err="1" smtClean="0"/>
              <a:t>Rainscreen</a:t>
            </a:r>
            <a:r>
              <a:rPr lang="en-US" sz="2800" dirty="0" smtClean="0"/>
              <a:t> cladding shown)</a:t>
            </a:r>
            <a:endParaRPr lang="en-US" sz="24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536660"/>
            <a:ext cx="5992368" cy="4800640"/>
          </a:xfrm>
          <a:prstGeom prst="rect">
            <a:avLst/>
          </a:prstGeom>
        </p:spPr>
      </p:pic>
    </p:spTree>
    <p:extLst>
      <p:ext uri="{BB962C8B-B14F-4D97-AF65-F5344CB8AC3E}">
        <p14:creationId xmlns:p14="http://schemas.microsoft.com/office/powerpoint/2010/main" val="1535666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a:xfrm>
            <a:off x="457200" y="1371600"/>
            <a:ext cx="8077200" cy="3539430"/>
          </a:xfrm>
        </p:spPr>
        <p:txBody>
          <a:bodyPr/>
          <a:lstStyle/>
          <a:p>
            <a:r>
              <a:rPr lang="en-US" dirty="0" smtClean="0"/>
              <a:t>Wall moisture barriers are usually moisture-resistant, but also breathable to moisture vapor (humidity), so that moisture within the wall can diffuse outward rather than become trapped and accumulate within the wall.</a:t>
            </a:r>
            <a:endParaRPr lang="en-US" dirty="0"/>
          </a:p>
        </p:txBody>
      </p:sp>
    </p:spTree>
    <p:extLst>
      <p:ext uri="{BB962C8B-B14F-4D97-AF65-F5344CB8AC3E}">
        <p14:creationId xmlns:p14="http://schemas.microsoft.com/office/powerpoint/2010/main" val="2411356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askerville Old Face"/>
        <a:ea typeface=""/>
        <a:cs typeface=""/>
      </a:majorFont>
      <a:minorFont>
        <a:latin typeface="Baskerville Old 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bg1"/>
            </a:solidFill>
            <a:effectLst/>
            <a:latin typeface="Rockwell"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bg1"/>
            </a:solidFill>
            <a:effectLst/>
            <a:latin typeface="Rockwell"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3316</TotalTime>
  <Words>805</Words>
  <Application>Microsoft Office PowerPoint</Application>
  <PresentationFormat>On-screen Show (4:3)</PresentationFormat>
  <Paragraphs>106</Paragraphs>
  <Slides>58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Arial Black</vt:lpstr>
      <vt:lpstr>Baskerville Old Face</vt:lpstr>
      <vt:lpstr>Rockwell</vt:lpstr>
      <vt:lpstr>Verdana</vt:lpstr>
      <vt:lpstr>Default Design</vt:lpstr>
      <vt:lpstr>PROTECTION FROM THE WEATHER</vt:lpstr>
      <vt:lpstr>“Tight to the weather”</vt:lpstr>
      <vt:lpstr>Roofing Underlayment</vt:lpstr>
      <vt:lpstr>PowerPoint Presentation</vt:lpstr>
      <vt:lpstr>PowerPoint Presentation</vt:lpstr>
      <vt:lpstr>Wall Moisture Barrier</vt:lpstr>
      <vt:lpstr>PowerPoint Presentation</vt:lpstr>
      <vt:lpstr>PowerPoint Presentation</vt:lpstr>
      <vt:lpstr>PowerPoint Presentation</vt:lpstr>
      <vt:lpstr>ROOFING</vt:lpstr>
      <vt:lpstr>Eaves and Rakes</vt:lpstr>
      <vt:lpstr>Eaves</vt:lpstr>
      <vt:lpstr>Rakes</vt:lpstr>
      <vt:lpstr>Roof Ventilation</vt:lpstr>
      <vt:lpstr>PowerPoint Presentation</vt:lpstr>
      <vt:lpstr>PowerPoint Presentation</vt:lpstr>
      <vt:lpstr>PowerPoint Presentation</vt:lpstr>
      <vt:lpstr>PowerPoint Presentation</vt:lpstr>
      <vt:lpstr>PowerPoint Presentation</vt:lpstr>
      <vt:lpstr>Unvented Roofs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WINDOWS AND DOORS</vt:lpstr>
      <vt:lpstr>Installing Doors and Windows</vt:lpstr>
      <vt:lpstr>PowerPoint Presentation</vt:lpstr>
      <vt:lpstr>Flashings</vt:lpstr>
      <vt:lpstr>PowerPoint Presentation</vt:lpstr>
      <vt:lpstr>Flashing</vt:lpstr>
      <vt:lpstr>PowerPoint Presentation</vt:lpstr>
      <vt:lpstr>PowerPoint Presentation</vt:lpstr>
      <vt:lpstr>SIDING</vt:lpstr>
      <vt:lpstr>Board Siding</vt:lpstr>
      <vt:lpstr>Board Siding</vt:lpstr>
      <vt:lpstr>Rainscreen Siding</vt:lpstr>
      <vt:lpstr>Rainscreen Siding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EXTERIOR CONSTRUCTION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Amphion Communications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 Iano</dc:creator>
  <cp:lastModifiedBy>j</cp:lastModifiedBy>
  <cp:revision>279</cp:revision>
  <dcterms:created xsi:type="dcterms:W3CDTF">2008-10-29T16:39:40Z</dcterms:created>
  <dcterms:modified xsi:type="dcterms:W3CDTF">2013-09-28T15:58:50Z</dcterms:modified>
</cp:coreProperties>
</file>