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53" r:id="rId2"/>
    <p:sldId id="399" r:id="rId3"/>
    <p:sldId id="398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8" r:id="rId12"/>
    <p:sldId id="407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30" r:id="rId21"/>
    <p:sldId id="417" r:id="rId22"/>
    <p:sldId id="418" r:id="rId23"/>
    <p:sldId id="420" r:id="rId24"/>
    <p:sldId id="421" r:id="rId25"/>
    <p:sldId id="422" r:id="rId26"/>
    <p:sldId id="423" r:id="rId27"/>
    <p:sldId id="424" r:id="rId28"/>
    <p:sldId id="425" r:id="rId29"/>
    <p:sldId id="426" r:id="rId30"/>
    <p:sldId id="427" r:id="rId31"/>
    <p:sldId id="428" r:id="rId32"/>
    <p:sldId id="429" r:id="rId33"/>
    <p:sldId id="431" r:id="rId34"/>
    <p:sldId id="432" r:id="rId35"/>
    <p:sldId id="433" r:id="rId36"/>
    <p:sldId id="434" r:id="rId37"/>
    <p:sldId id="435" r:id="rId38"/>
    <p:sldId id="436" r:id="rId39"/>
    <p:sldId id="438" r:id="rId40"/>
    <p:sldId id="437" r:id="rId41"/>
    <p:sldId id="440" r:id="rId42"/>
    <p:sldId id="441" r:id="rId43"/>
    <p:sldId id="442" r:id="rId44"/>
    <p:sldId id="443" r:id="rId45"/>
    <p:sldId id="439" r:id="rId46"/>
    <p:sldId id="444" r:id="rId47"/>
    <p:sldId id="445" r:id="rId48"/>
    <p:sldId id="446" r:id="rId49"/>
    <p:sldId id="447" r:id="rId50"/>
    <p:sldId id="448" r:id="rId51"/>
    <p:sldId id="449" r:id="rId52"/>
    <p:sldId id="450" r:id="rId53"/>
    <p:sldId id="451" r:id="rId54"/>
    <p:sldId id="452" r:id="rId55"/>
    <p:sldId id="453" r:id="rId56"/>
    <p:sldId id="454" r:id="rId57"/>
    <p:sldId id="455" r:id="rId58"/>
    <p:sldId id="456" r:id="rId59"/>
    <p:sldId id="457" r:id="rId60"/>
    <p:sldId id="458" r:id="rId61"/>
    <p:sldId id="459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0584F7-3553-4DD2-9244-002BBC9DF553}">
          <p14:sldIdLst>
            <p14:sldId id="353"/>
            <p14:sldId id="399"/>
            <p14:sldId id="398"/>
            <p14:sldId id="400"/>
            <p14:sldId id="401"/>
            <p14:sldId id="402"/>
            <p14:sldId id="403"/>
            <p14:sldId id="404"/>
            <p14:sldId id="405"/>
            <p14:sldId id="406"/>
            <p14:sldId id="408"/>
            <p14:sldId id="407"/>
            <p14:sldId id="409"/>
            <p14:sldId id="410"/>
            <p14:sldId id="411"/>
            <p14:sldId id="412"/>
            <p14:sldId id="413"/>
            <p14:sldId id="414"/>
            <p14:sldId id="415"/>
            <p14:sldId id="430"/>
            <p14:sldId id="417"/>
            <p14:sldId id="418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1"/>
            <p14:sldId id="432"/>
            <p14:sldId id="433"/>
            <p14:sldId id="434"/>
            <p14:sldId id="435"/>
            <p14:sldId id="436"/>
            <p14:sldId id="438"/>
            <p14:sldId id="437"/>
            <p14:sldId id="440"/>
            <p14:sldId id="441"/>
            <p14:sldId id="442"/>
            <p14:sldId id="443"/>
            <p14:sldId id="439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CC"/>
    <a:srgbClr val="FF0000"/>
    <a:srgbClr val="4D4D4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11" d="100"/>
          <a:sy n="111" d="100"/>
        </p:scale>
        <p:origin x="10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219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E9954B2-F255-44F9-B861-2C22278EDF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85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BC H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6019800" cy="1446550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4400" b="0" baseline="0"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9"/>
          <p:cNvSpPr>
            <a:spLocks noChangeArrowheads="1"/>
          </p:cNvSpPr>
          <p:nvPr userDrawn="1"/>
        </p:nvSpPr>
        <p:spPr bwMode="auto">
          <a:xfrm>
            <a:off x="0" y="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457200" y="0"/>
            <a:ext cx="822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 Black" pitchFamily="34" charset="0"/>
              </a:rPr>
              <a:t>5  WOOD LIGHT FRAME CONSTRUCTION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7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BC H1-1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 userDrawn="1"/>
        </p:nvSpPr>
        <p:spPr bwMode="auto">
          <a:xfrm>
            <a:off x="0" y="0"/>
            <a:ext cx="22098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457200" y="37900"/>
            <a:ext cx="8229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 Black" pitchFamily="34" charset="0"/>
              </a:rPr>
              <a:t>Platform Frame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1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BC H1-2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 userDrawn="1"/>
        </p:nvSpPr>
        <p:spPr bwMode="auto">
          <a:xfrm>
            <a:off x="0" y="0"/>
            <a:ext cx="44196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457200" y="37900"/>
            <a:ext cx="8229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 Black" pitchFamily="34" charset="0"/>
              </a:rPr>
              <a:t>Foundations for Light Frame Structures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72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BC H1-3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 userDrawn="1"/>
        </p:nvSpPr>
        <p:spPr bwMode="auto">
          <a:xfrm>
            <a:off x="0" y="0"/>
            <a:ext cx="25908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457200" y="37900"/>
            <a:ext cx="8229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 Black" pitchFamily="34" charset="0"/>
              </a:rPr>
              <a:t>Building the Frame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9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BC H1-4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 userDrawn="1"/>
        </p:nvSpPr>
        <p:spPr bwMode="auto">
          <a:xfrm>
            <a:off x="0" y="0"/>
            <a:ext cx="50292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457200" y="37900"/>
            <a:ext cx="8229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 Black" pitchFamily="34" charset="0"/>
              </a:rPr>
              <a:t>Variations on Wood Light Frame Construction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5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BC H1-5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 userDrawn="1"/>
        </p:nvSpPr>
        <p:spPr bwMode="auto">
          <a:xfrm>
            <a:off x="0" y="0"/>
            <a:ext cx="27432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457200" y="37900"/>
            <a:ext cx="8229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 Black" pitchFamily="34" charset="0"/>
              </a:rPr>
              <a:t>Wood Panel Products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3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BC H1-6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 userDrawn="1"/>
        </p:nvSpPr>
        <p:spPr bwMode="auto">
          <a:xfrm>
            <a:off x="0" y="0"/>
            <a:ext cx="33528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457200" y="37900"/>
            <a:ext cx="8229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 Black" pitchFamily="34" charset="0"/>
              </a:rPr>
              <a:t>Wood Chemical Treatments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9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BC H1-7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 userDrawn="1"/>
        </p:nvSpPr>
        <p:spPr bwMode="auto">
          <a:xfrm>
            <a:off x="0" y="0"/>
            <a:ext cx="22098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457200" y="37900"/>
            <a:ext cx="8229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 Black" pitchFamily="34" charset="0"/>
              </a:rPr>
              <a:t>Wood Fasteners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9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BC H1-8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 userDrawn="1"/>
        </p:nvSpPr>
        <p:spPr bwMode="auto">
          <a:xfrm>
            <a:off x="0" y="0"/>
            <a:ext cx="38100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457200" y="37900"/>
            <a:ext cx="8229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 Black" pitchFamily="34" charset="0"/>
              </a:rPr>
              <a:t>Prefabricated Wood Components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9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FBC cover blue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 userDrawn="1"/>
        </p:nvSpPr>
        <p:spPr>
          <a:xfrm>
            <a:off x="457200" y="6324600"/>
            <a:ext cx="5943600" cy="533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b="0" kern="1200" dirty="0" smtClean="0">
                <a:solidFill>
                  <a:srgbClr val="FFFFFF"/>
                </a:solidFill>
                <a:latin typeface="Arial" charset="0"/>
              </a:rPr>
              <a:t>Fundamentals of Building Construction, Materials &amp; Methods, 6</a:t>
            </a:r>
            <a:r>
              <a:rPr lang="en-US" sz="1400" b="0" kern="1200" baseline="30000" dirty="0" smtClean="0">
                <a:solidFill>
                  <a:srgbClr val="FFFFFF"/>
                </a:solidFill>
                <a:latin typeface="Arial" charset="0"/>
              </a:rPr>
              <a:t>th</a:t>
            </a:r>
            <a:r>
              <a:rPr lang="en-US" sz="1400" b="0" kern="1200" dirty="0" smtClean="0">
                <a:solidFill>
                  <a:srgbClr val="FFFFFF"/>
                </a:solidFill>
                <a:latin typeface="Arial" charset="0"/>
              </a:rPr>
              <a:t> Edition</a:t>
            </a:r>
          </a:p>
          <a:p>
            <a:r>
              <a:rPr lang="en-US" sz="1000" b="0" kern="1200" dirty="0" smtClean="0">
                <a:solidFill>
                  <a:srgbClr val="FFFFFF"/>
                </a:solidFill>
                <a:latin typeface="Arial" charset="0"/>
              </a:rPr>
              <a:t>Copyright © 2013 J. Iano. All rights reserved.</a:t>
            </a:r>
            <a:endParaRPr lang="en-US" sz="1000" b="0" kern="12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askerville Old Fac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askerville Old Fac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askerville Old Fac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askerville Old Fac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askerville Old Fac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askerville Old Fac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askerville Old Fac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askerville Old Fac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94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0" y="381000"/>
            <a:ext cx="9144000" cy="59436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Rockwell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20950"/>
            <a:ext cx="6019800" cy="1938992"/>
          </a:xfrm>
        </p:spPr>
        <p:txBody>
          <a:bodyPr/>
          <a:lstStyle/>
          <a:p>
            <a:r>
              <a:rPr lang="en-US" sz="6000" dirty="0" smtClean="0"/>
              <a:t>P</a:t>
            </a:r>
            <a:r>
              <a:rPr lang="en-US" dirty="0" smtClean="0"/>
              <a:t>LATFORM </a:t>
            </a:r>
            <a:r>
              <a:rPr lang="en-US" sz="6000" dirty="0" smtClean="0"/>
              <a:t>F</a:t>
            </a:r>
            <a:r>
              <a:rPr lang="en-US" dirty="0" smtClean="0"/>
              <a:t>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3276600" cy="6789551"/>
          </a:xfrm>
        </p:spPr>
        <p:txBody>
          <a:bodyPr/>
          <a:lstStyle/>
          <a:p>
            <a:r>
              <a:rPr lang="en-US" dirty="0" smtClean="0"/>
              <a:t>Cast-in-place </a:t>
            </a:r>
            <a:r>
              <a:rPr lang="en-US" dirty="0"/>
              <a:t>concrete strip footing</a:t>
            </a:r>
          </a:p>
          <a:p>
            <a:r>
              <a:rPr lang="en-US" dirty="0"/>
              <a:t>Cast-in-place concrete foundation wall, 8" to 12" thick, 8' to 10' tall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14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611313"/>
            <a:ext cx="5867400" cy="3895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5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4572000" cy="3243965"/>
          </a:xfrm>
        </p:spPr>
        <p:txBody>
          <a:bodyPr/>
          <a:lstStyle/>
          <a:p>
            <a:r>
              <a:rPr lang="en-US" dirty="0" smtClean="0"/>
              <a:t>Section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Anchor </a:t>
            </a:r>
            <a:r>
              <a:rPr lang="en-US" dirty="0"/>
              <a:t>bolts cast into top of </a:t>
            </a:r>
            <a:r>
              <a:rPr lang="en-US" dirty="0" smtClean="0"/>
              <a:t>wall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Steel reinforcing top and bottom of </a:t>
            </a:r>
            <a:r>
              <a:rPr lang="en-US" dirty="0" smtClean="0"/>
              <a:t>wall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263"/>
            <a:ext cx="4114800" cy="629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4572000" cy="314547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Dampproofing </a:t>
            </a:r>
            <a:r>
              <a:rPr lang="en-US" dirty="0"/>
              <a:t>or waterproofing on outside of </a:t>
            </a:r>
            <a:r>
              <a:rPr lang="en-US" dirty="0" smtClean="0"/>
              <a:t>wall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Crushed stone and  perforated perimeter </a:t>
            </a:r>
            <a:r>
              <a:rPr lang="en-US" dirty="0" smtClean="0"/>
              <a:t>drain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263"/>
            <a:ext cx="4114800" cy="629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4572000" cy="472129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Backfill</a:t>
            </a:r>
            <a:r>
              <a:rPr lang="en-US" dirty="0"/>
              <a:t>, </a:t>
            </a:r>
            <a:r>
              <a:rPr lang="en-US" i="1" dirty="0"/>
              <a:t>after</a:t>
            </a:r>
            <a:r>
              <a:rPr lang="en-US" dirty="0"/>
              <a:t> floor platform is erected </a:t>
            </a:r>
            <a:r>
              <a:rPr lang="en-US" dirty="0" smtClean="0"/>
              <a:t>and can brace walls.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Slab on grade may be delayed until </a:t>
            </a:r>
            <a:r>
              <a:rPr lang="en-US" dirty="0" smtClean="0"/>
              <a:t>structure </a:t>
            </a:r>
            <a:r>
              <a:rPr lang="en-US" dirty="0"/>
              <a:t>is closed 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263"/>
            <a:ext cx="4114800" cy="629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 Insulation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4191000" cy="4622804"/>
          </a:xfrm>
        </p:spPr>
        <p:txBody>
          <a:bodyPr/>
          <a:lstStyle/>
          <a:p>
            <a:r>
              <a:rPr lang="en-US" dirty="0" smtClean="0"/>
              <a:t>Exterior: Usually board </a:t>
            </a:r>
            <a:r>
              <a:rPr lang="en-US" dirty="0" smtClean="0"/>
              <a:t>type, resistant </a:t>
            </a:r>
            <a:r>
              <a:rPr lang="en-US" dirty="0" smtClean="0"/>
              <a:t>to moisture and insects</a:t>
            </a:r>
          </a:p>
          <a:p>
            <a:r>
              <a:rPr lang="en-US" dirty="0" smtClean="0"/>
              <a:t>Interior: Many types; some must be protected from fire.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13747"/>
            <a:ext cx="4495800" cy="520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4191000" cy="2554545"/>
          </a:xfrm>
        </p:spPr>
        <p:txBody>
          <a:bodyPr/>
          <a:lstStyle/>
          <a:p>
            <a:r>
              <a:rPr lang="en-US" dirty="0" smtClean="0"/>
              <a:t>Crawlspaces may be ventilated to the exterior or treated as interior conditioned space.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13747"/>
            <a:ext cx="4495800" cy="520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457200"/>
            <a:ext cx="8077200" cy="2209800"/>
          </a:xfrm>
        </p:spPr>
        <p:txBody>
          <a:bodyPr/>
          <a:lstStyle/>
          <a:p>
            <a:r>
              <a:rPr lang="en-US" dirty="0"/>
              <a:t>Cast-in-place concrete foundation wall with anchor bolts protruding</a:t>
            </a:r>
          </a:p>
          <a:p>
            <a:r>
              <a:rPr lang="en-US" dirty="0"/>
              <a:t>Note pockets in far side of concrete wall for setting of floor beams.</a:t>
            </a:r>
          </a:p>
          <a:p>
            <a:endParaRPr lang="en-US" dirty="0"/>
          </a:p>
        </p:txBody>
      </p:sp>
      <p:pic>
        <p:nvPicPr>
          <p:cNvPr id="4" name="Picture 23" descr="074668-fg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71788"/>
            <a:ext cx="9144000" cy="3448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3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3351213" cy="3046988"/>
          </a:xfrm>
        </p:spPr>
        <p:txBody>
          <a:bodyPr/>
          <a:lstStyle/>
          <a:p>
            <a:r>
              <a:rPr lang="en-US" dirty="0" smtClean="0"/>
              <a:t>Exterior foundation insulation: Expanded </a:t>
            </a:r>
            <a:r>
              <a:rPr lang="en-US" dirty="0"/>
              <a:t>polystyrene rigid </a:t>
            </a:r>
            <a:r>
              <a:rPr lang="en-US" dirty="0" smtClean="0"/>
              <a:t>foam</a:t>
            </a:r>
            <a:endParaRPr lang="en-US" dirty="0"/>
          </a:p>
        </p:txBody>
      </p:sp>
      <p:pic>
        <p:nvPicPr>
          <p:cNvPr id="4" name="Picture 8" descr="concrete foundation and insulation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8413" y="533400"/>
            <a:ext cx="5343525" cy="579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2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94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0" y="381000"/>
            <a:ext cx="9144000" cy="59436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Rockwell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59504"/>
            <a:ext cx="6019800" cy="1938992"/>
          </a:xfrm>
        </p:spPr>
        <p:txBody>
          <a:bodyPr/>
          <a:lstStyle/>
          <a:p>
            <a:r>
              <a:rPr lang="en-US" sz="6000" dirty="0" smtClean="0"/>
              <a:t>B</a:t>
            </a:r>
            <a:r>
              <a:rPr lang="en-US" dirty="0" smtClean="0"/>
              <a:t>UILDING THE </a:t>
            </a:r>
            <a:r>
              <a:rPr lang="en-US" sz="6000" dirty="0" smtClean="0"/>
              <a:t>F</a:t>
            </a:r>
            <a:r>
              <a:rPr lang="en-US" dirty="0" smtClean="0"/>
              <a:t>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Floor Platform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2971800" cy="4327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Sill plates </a:t>
            </a:r>
            <a:r>
              <a:rPr lang="en-US" dirty="0" smtClean="0"/>
              <a:t>anchored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Girders </a:t>
            </a:r>
            <a:r>
              <a:rPr lang="en-US" dirty="0" smtClean="0"/>
              <a:t>placed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Floor joists </a:t>
            </a:r>
            <a:r>
              <a:rPr lang="en-US" dirty="0" smtClean="0"/>
              <a:t>laid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Subflooring </a:t>
            </a:r>
            <a:r>
              <a:rPr lang="en-US" dirty="0" smtClean="0"/>
              <a:t>applied</a:t>
            </a:r>
            <a:endParaRPr lang="en-US" dirty="0"/>
          </a:p>
        </p:txBody>
      </p:sp>
      <p:pic>
        <p:nvPicPr>
          <p:cNvPr id="6" name="Picture 8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752600"/>
            <a:ext cx="5715000" cy="3771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6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Balloon Frame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6248400" cy="4819781"/>
          </a:xfrm>
        </p:spPr>
        <p:txBody>
          <a:bodyPr/>
          <a:lstStyle/>
          <a:p>
            <a:r>
              <a:rPr lang="en-US" dirty="0" smtClean="0"/>
              <a:t>Small-dimension members span from ground floor to roof.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North-American invention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Light </a:t>
            </a:r>
            <a:r>
              <a:rPr lang="en-US" dirty="0"/>
              <a:t>wood </a:t>
            </a:r>
            <a:r>
              <a:rPr lang="en-US" dirty="0" smtClean="0"/>
              <a:t>frame uses lighter wood </a:t>
            </a:r>
            <a:r>
              <a:rPr lang="en-US" dirty="0"/>
              <a:t>members, simpler </a:t>
            </a:r>
            <a:r>
              <a:rPr lang="en-US" dirty="0" smtClean="0"/>
              <a:t>nailed connections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Requires less </a:t>
            </a:r>
            <a:r>
              <a:rPr lang="en-US" dirty="0"/>
              <a:t>skilled </a:t>
            </a:r>
            <a:r>
              <a:rPr lang="en-US" dirty="0" smtClean="0"/>
              <a:t>builders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-35932"/>
            <a:ext cx="2421146" cy="636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2971800" cy="4918269"/>
          </a:xfrm>
        </p:spPr>
        <p:txBody>
          <a:bodyPr/>
          <a:lstStyle/>
          <a:p>
            <a:r>
              <a:rPr lang="en-US" dirty="0" smtClean="0"/>
              <a:t>Section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Sill </a:t>
            </a:r>
            <a:r>
              <a:rPr lang="en-US" dirty="0"/>
              <a:t>plates </a:t>
            </a:r>
            <a:r>
              <a:rPr lang="en-US" dirty="0" smtClean="0"/>
              <a:t>anchored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Girders </a:t>
            </a:r>
            <a:r>
              <a:rPr lang="en-US" dirty="0" smtClean="0"/>
              <a:t>placed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Floor joists </a:t>
            </a:r>
            <a:r>
              <a:rPr lang="en-US" dirty="0" smtClean="0"/>
              <a:t>laid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Subflooring </a:t>
            </a:r>
            <a:r>
              <a:rPr lang="en-US" dirty="0" smtClean="0"/>
              <a:t>applied</a:t>
            </a:r>
            <a:endParaRPr lang="en-US" dirty="0"/>
          </a:p>
        </p:txBody>
      </p:sp>
      <p:pic>
        <p:nvPicPr>
          <p:cNvPr id="7" name="Picture 10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371600"/>
            <a:ext cx="5715000" cy="4570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0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3505200" cy="2554545"/>
          </a:xfrm>
        </p:spPr>
        <p:txBody>
          <a:bodyPr/>
          <a:lstStyle/>
          <a:p>
            <a:r>
              <a:rPr lang="en-US" dirty="0" smtClean="0"/>
              <a:t>Preservative-treated </a:t>
            </a:r>
            <a:r>
              <a:rPr lang="en-US" dirty="0"/>
              <a:t>3x8 </a:t>
            </a:r>
            <a:r>
              <a:rPr lang="en-US" dirty="0" smtClean="0"/>
              <a:t>sill </a:t>
            </a:r>
            <a:r>
              <a:rPr lang="en-US" dirty="0"/>
              <a:t>plate </a:t>
            </a:r>
            <a:r>
              <a:rPr lang="en-US" dirty="0" smtClean="0"/>
              <a:t>with closely </a:t>
            </a:r>
            <a:r>
              <a:rPr lang="en-US" dirty="0"/>
              <a:t>spaced anchor </a:t>
            </a:r>
            <a:r>
              <a:rPr lang="en-US" dirty="0" smtClean="0"/>
              <a:t>bolts</a:t>
            </a:r>
            <a:endParaRPr lang="en-US" dirty="0"/>
          </a:p>
        </p:txBody>
      </p:sp>
      <p:pic>
        <p:nvPicPr>
          <p:cNvPr id="5" name="Picture 6" descr="P101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611313"/>
            <a:ext cx="7620000" cy="4713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6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3886200" cy="3539430"/>
          </a:xfrm>
        </p:spPr>
        <p:txBody>
          <a:bodyPr/>
          <a:lstStyle/>
          <a:p>
            <a:r>
              <a:rPr lang="en-US" dirty="0" smtClean="0"/>
              <a:t>Oversized </a:t>
            </a:r>
            <a:r>
              <a:rPr lang="en-US" dirty="0"/>
              <a:t>square washers </a:t>
            </a:r>
            <a:r>
              <a:rPr lang="en-US" dirty="0" smtClean="0"/>
              <a:t>create a stronger sill-to-foundation connection, for resistance to seismic forces.</a:t>
            </a:r>
            <a:endParaRPr lang="en-US" dirty="0"/>
          </a:p>
        </p:txBody>
      </p:sp>
      <p:pic>
        <p:nvPicPr>
          <p:cNvPr id="4" name="Picture 6" descr="P101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611313"/>
            <a:ext cx="7620000" cy="4713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82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3400" y="533400"/>
            <a:ext cx="8077200" cy="1668149"/>
          </a:xfrm>
        </p:spPr>
        <p:txBody>
          <a:bodyPr/>
          <a:lstStyle/>
          <a:p>
            <a:r>
              <a:rPr lang="en-US" dirty="0"/>
              <a:t>Floor framing with 2x12 solid member joists</a:t>
            </a:r>
          </a:p>
          <a:p>
            <a:endParaRPr lang="en-US" dirty="0"/>
          </a:p>
        </p:txBody>
      </p:sp>
      <p:pic>
        <p:nvPicPr>
          <p:cNvPr id="4" name="Picture 19" descr="074668-fg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852730"/>
            <a:ext cx="6705600" cy="44639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4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3752758" cy="4130361"/>
          </a:xfrm>
        </p:spPr>
        <p:txBody>
          <a:bodyPr/>
          <a:lstStyle/>
          <a:p>
            <a:r>
              <a:rPr lang="en-US" dirty="0" smtClean="0"/>
              <a:t>Wall sections are assembled </a:t>
            </a:r>
            <a:r>
              <a:rPr lang="en-US" dirty="0"/>
              <a:t>lying </a:t>
            </a:r>
            <a:r>
              <a:rPr lang="en-US" dirty="0" smtClean="0"/>
              <a:t>down, then tilted </a:t>
            </a:r>
            <a:r>
              <a:rPr lang="en-US" dirty="0"/>
              <a:t>into place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Temporary bracing holds walls in </a:t>
            </a:r>
            <a:r>
              <a:rPr lang="en-US" dirty="0" smtClean="0"/>
              <a:t>alignment.</a:t>
            </a:r>
            <a:endParaRPr lang="en-US" dirty="0"/>
          </a:p>
        </p:txBody>
      </p:sp>
      <p:pic>
        <p:nvPicPr>
          <p:cNvPr id="4" name="Picture 8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2758" y="1676400"/>
            <a:ext cx="5391242" cy="4462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3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3752758" cy="4031873"/>
          </a:xfrm>
        </p:spPr>
        <p:txBody>
          <a:bodyPr/>
          <a:lstStyle/>
          <a:p>
            <a:r>
              <a:rPr lang="en-US" dirty="0" smtClean="0"/>
              <a:t>Wall </a:t>
            </a:r>
            <a:r>
              <a:rPr lang="en-US" dirty="0"/>
              <a:t>sheathing may be applied before the walls are stood up, or </a:t>
            </a:r>
            <a:r>
              <a:rPr lang="en-US" dirty="0" smtClean="0"/>
              <a:t>later, after </a:t>
            </a:r>
            <a:r>
              <a:rPr lang="en-US" dirty="0"/>
              <a:t>the frame is fully </a:t>
            </a:r>
            <a:r>
              <a:rPr lang="en-US" dirty="0" smtClean="0"/>
              <a:t>erected (as shown here).</a:t>
            </a:r>
            <a:endParaRPr lang="en-US" dirty="0"/>
          </a:p>
        </p:txBody>
      </p:sp>
      <p:pic>
        <p:nvPicPr>
          <p:cNvPr id="4" name="Picture 8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2758" y="1676400"/>
            <a:ext cx="5391242" cy="4462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88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4038600" cy="4721292"/>
          </a:xfrm>
        </p:spPr>
        <p:txBody>
          <a:bodyPr/>
          <a:lstStyle/>
          <a:p>
            <a:r>
              <a:rPr lang="en-US" dirty="0" smtClean="0"/>
              <a:t>Section: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Bottom </a:t>
            </a:r>
            <a:r>
              <a:rPr lang="en-US" dirty="0"/>
              <a:t>plates </a:t>
            </a:r>
            <a:r>
              <a:rPr lang="en-US" dirty="0" smtClean="0"/>
              <a:t>nailed </a:t>
            </a:r>
            <a:r>
              <a:rPr lang="en-US" dirty="0"/>
              <a:t>to </a:t>
            </a:r>
            <a:r>
              <a:rPr lang="en-US" dirty="0" smtClean="0"/>
              <a:t>floor platform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Studs </a:t>
            </a:r>
            <a:r>
              <a:rPr lang="en-US" dirty="0" smtClean="0"/>
              <a:t>continuous </a:t>
            </a:r>
            <a:r>
              <a:rPr lang="en-US" dirty="0"/>
              <a:t>between top and bottom </a:t>
            </a:r>
            <a:r>
              <a:rPr lang="en-US" dirty="0" smtClean="0"/>
              <a:t>plates</a:t>
            </a:r>
            <a:endParaRPr lang="en-US" dirty="0"/>
          </a:p>
        </p:txBody>
      </p:sp>
      <p:pic>
        <p:nvPicPr>
          <p:cNvPr id="4" name="Picture 8" descr="0529_105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219200"/>
            <a:ext cx="7204098" cy="4876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88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3810000" cy="4622804"/>
          </a:xfrm>
        </p:spPr>
        <p:txBody>
          <a:bodyPr/>
          <a:lstStyle/>
          <a:p>
            <a:r>
              <a:rPr lang="en-US" dirty="0" smtClean="0"/>
              <a:t>Top </a:t>
            </a:r>
            <a:r>
              <a:rPr lang="en-US" dirty="0"/>
              <a:t>plates are doubled, to </a:t>
            </a:r>
            <a:r>
              <a:rPr lang="en-US" dirty="0" smtClean="0"/>
              <a:t>support joists </a:t>
            </a:r>
            <a:r>
              <a:rPr lang="en-US" dirty="0"/>
              <a:t>or rafters </a:t>
            </a:r>
            <a:r>
              <a:rPr lang="en-US" dirty="0" smtClean="0"/>
              <a:t>above.</a:t>
            </a:r>
          </a:p>
          <a:p>
            <a:r>
              <a:rPr lang="en-US" dirty="0" smtClean="0"/>
              <a:t>Plates ends are </a:t>
            </a:r>
            <a:r>
              <a:rPr lang="en-US" dirty="0" smtClean="0"/>
              <a:t>staggered to tie separate wall sections together.</a:t>
            </a:r>
          </a:p>
        </p:txBody>
      </p:sp>
      <p:pic>
        <p:nvPicPr>
          <p:cNvPr id="5" name="Picture 8" descr="0529_105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219200"/>
            <a:ext cx="7204098" cy="4876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2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Framing a Wall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pic>
        <p:nvPicPr>
          <p:cNvPr id="4" name="Picture 3" descr="wall framing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6095" y="1371600"/>
            <a:ext cx="6087905" cy="4444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9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2596896" cy="4524315"/>
          </a:xfrm>
        </p:spPr>
        <p:txBody>
          <a:bodyPr/>
          <a:lstStyle/>
          <a:p>
            <a:r>
              <a:rPr lang="en-US" dirty="0" smtClean="0"/>
              <a:t>Studs </a:t>
            </a:r>
            <a:r>
              <a:rPr lang="en-US" dirty="0" smtClean="0"/>
              <a:t>at special locations for </a:t>
            </a:r>
            <a:r>
              <a:rPr lang="en-US" dirty="0" smtClean="0"/>
              <a:t>openings and corners are inserted first. </a:t>
            </a:r>
            <a:endParaRPr lang="en-US" dirty="0"/>
          </a:p>
        </p:txBody>
      </p:sp>
      <p:pic>
        <p:nvPicPr>
          <p:cNvPr id="4" name="Picture 6" descr="wall framing 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4096" y="1377351"/>
            <a:ext cx="6089904" cy="45755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0" descr="wall framing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08" y="5486400"/>
            <a:ext cx="2819400" cy="1171575"/>
          </a:xfrm>
          <a:prstGeom prst="rect">
            <a:avLst/>
          </a:prstGeom>
          <a:solidFill>
            <a:schemeClr val="tx1"/>
          </a:solidFill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1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6248400" cy="584775"/>
          </a:xfrm>
        </p:spPr>
        <p:txBody>
          <a:bodyPr/>
          <a:lstStyle/>
          <a:p>
            <a:r>
              <a:rPr lang="en-US" dirty="0" smtClean="0"/>
              <a:t>Precursor technologies</a:t>
            </a:r>
            <a:r>
              <a:rPr lang="en-US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Water- </a:t>
            </a:r>
            <a:r>
              <a:rPr lang="en-US" dirty="0"/>
              <a:t>or steam-powered saw mills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Machine-made </a:t>
            </a:r>
            <a:r>
              <a:rPr lang="en-US" dirty="0"/>
              <a:t>nails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Railroad transportation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-35932"/>
            <a:ext cx="2421146" cy="636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2583956" cy="3046988"/>
          </a:xfrm>
        </p:spPr>
        <p:txBody>
          <a:bodyPr/>
          <a:lstStyle/>
          <a:p>
            <a:r>
              <a:rPr lang="en-US" dirty="0" smtClean="0"/>
              <a:t>Regular studs spaced at 16” or 24” o.c. are filled in.</a:t>
            </a:r>
            <a:endParaRPr lang="en-US" dirty="0"/>
          </a:p>
        </p:txBody>
      </p:sp>
      <p:pic>
        <p:nvPicPr>
          <p:cNvPr id="4" name="Picture 6" descr="wall framing 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1156" y="1371600"/>
            <a:ext cx="6089904" cy="38003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0" descr="wall framing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08" y="5486400"/>
            <a:ext cx="2819400" cy="1171575"/>
          </a:xfrm>
          <a:prstGeom prst="rect">
            <a:avLst/>
          </a:prstGeom>
          <a:solidFill>
            <a:schemeClr val="tx1"/>
          </a:solidFill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4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2608398" cy="2554545"/>
          </a:xfrm>
        </p:spPr>
        <p:txBody>
          <a:bodyPr/>
          <a:lstStyle/>
          <a:p>
            <a:r>
              <a:rPr lang="en-US" dirty="0" smtClean="0"/>
              <a:t>Diagonal bracing or rigid sheathing is applied.</a:t>
            </a:r>
            <a:endParaRPr lang="en-US" dirty="0"/>
          </a:p>
        </p:txBody>
      </p:sp>
      <p:pic>
        <p:nvPicPr>
          <p:cNvPr id="4" name="Picture 6" descr="wall framing 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5598" y="1371600"/>
            <a:ext cx="6089904" cy="46475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0" descr="wall framing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08" y="5486400"/>
            <a:ext cx="2819400" cy="1171575"/>
          </a:xfrm>
          <a:prstGeom prst="rect">
            <a:avLst/>
          </a:prstGeom>
          <a:solidFill>
            <a:schemeClr val="tx1"/>
          </a:solidFill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79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2596896" cy="5016758"/>
          </a:xfrm>
        </p:spPr>
        <p:txBody>
          <a:bodyPr/>
          <a:lstStyle/>
          <a:p>
            <a:r>
              <a:rPr lang="en-US" dirty="0" smtClean="0"/>
              <a:t>Framing at corners provides </a:t>
            </a:r>
            <a:r>
              <a:rPr lang="en-US" dirty="0" smtClean="0"/>
              <a:t>nailing surfaces for interior wallboard and exterior sheathing.</a:t>
            </a:r>
            <a:endParaRPr lang="en-US" dirty="0"/>
          </a:p>
        </p:txBody>
      </p:sp>
      <p:pic>
        <p:nvPicPr>
          <p:cNvPr id="4" name="Picture 6" descr="wall framing 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4096" y="1371600"/>
            <a:ext cx="6089904" cy="50319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8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Opening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2819400" cy="3637919"/>
          </a:xfrm>
        </p:spPr>
        <p:txBody>
          <a:bodyPr/>
          <a:lstStyle/>
          <a:p>
            <a:r>
              <a:rPr lang="en-US" i="1" dirty="0" smtClean="0"/>
              <a:t>Jack studs </a:t>
            </a:r>
            <a:r>
              <a:rPr lang="en-US" dirty="0" smtClean="0"/>
              <a:t>support the header. </a:t>
            </a:r>
          </a:p>
          <a:p>
            <a:r>
              <a:rPr lang="en-US" dirty="0" smtClean="0"/>
              <a:t>The header supports the loads above the opening.</a:t>
            </a:r>
            <a:endParaRPr lang="en-US" dirty="0"/>
          </a:p>
        </p:txBody>
      </p:sp>
      <p:pic>
        <p:nvPicPr>
          <p:cNvPr id="4" name="Picture 6" descr="wall framing 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371600"/>
            <a:ext cx="6089904" cy="547882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2634674" cy="2160591"/>
          </a:xfrm>
        </p:spPr>
        <p:txBody>
          <a:bodyPr/>
          <a:lstStyle/>
          <a:p>
            <a:r>
              <a:rPr lang="en-US" dirty="0"/>
              <a:t>Walls are constructed  in sections, lying down on the floor platform and then tilted up into position.</a:t>
            </a:r>
          </a:p>
          <a:p>
            <a:endParaRPr lang="en-US" dirty="0"/>
          </a:p>
        </p:txBody>
      </p:sp>
      <p:pic>
        <p:nvPicPr>
          <p:cNvPr id="4" name="Picture 4" descr="074668-fg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4674" y="1371600"/>
            <a:ext cx="6529454" cy="4368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2615184" cy="3194721"/>
          </a:xfrm>
        </p:spPr>
        <p:txBody>
          <a:bodyPr/>
          <a:lstStyle/>
          <a:p>
            <a:r>
              <a:rPr lang="en-US" sz="2800" dirty="0" smtClean="0"/>
              <a:t>Adjustable</a:t>
            </a:r>
            <a:r>
              <a:rPr lang="en-US" sz="2800" dirty="0"/>
              <a:t>, bowed </a:t>
            </a:r>
            <a:r>
              <a:rPr lang="en-US" sz="2800" dirty="0" smtClean="0"/>
              <a:t>springboards </a:t>
            </a:r>
            <a:r>
              <a:rPr lang="en-US" sz="2800" dirty="0"/>
              <a:t>allow </a:t>
            </a:r>
            <a:r>
              <a:rPr lang="en-US" sz="2800" dirty="0" smtClean="0"/>
              <a:t>precise </a:t>
            </a:r>
            <a:r>
              <a:rPr lang="en-US" sz="2800" dirty="0"/>
              <a:t>alignment of the walls.</a:t>
            </a:r>
          </a:p>
          <a:p>
            <a:endParaRPr lang="en-US" sz="2800" dirty="0"/>
          </a:p>
        </p:txBody>
      </p:sp>
      <p:pic>
        <p:nvPicPr>
          <p:cNvPr id="4" name="Picture 5" descr="074668-fg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5184" y="1371600"/>
            <a:ext cx="6528816" cy="440475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1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447800"/>
            <a:ext cx="4313238" cy="2554545"/>
          </a:xfrm>
        </p:spPr>
        <p:txBody>
          <a:bodyPr/>
          <a:lstStyle/>
          <a:p>
            <a:r>
              <a:rPr lang="en-US" dirty="0"/>
              <a:t>Window rough opening, viewed from the inside, with the window </a:t>
            </a:r>
            <a:r>
              <a:rPr lang="en-US" dirty="0" smtClean="0"/>
              <a:t>installed.</a:t>
            </a:r>
            <a:endParaRPr lang="en-US" dirty="0"/>
          </a:p>
        </p:txBody>
      </p:sp>
      <p:pic>
        <p:nvPicPr>
          <p:cNvPr id="4" name="Picture 5" descr="DSC_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0438" y="0"/>
            <a:ext cx="4373562" cy="6324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6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447800"/>
            <a:ext cx="4313238" cy="4622804"/>
          </a:xfrm>
        </p:spPr>
        <p:txBody>
          <a:bodyPr/>
          <a:lstStyle/>
          <a:p>
            <a:r>
              <a:rPr lang="en-US" dirty="0" smtClean="0"/>
              <a:t>Bottom section of sheathing is preservative treated plywood, to protect from decay at raised grade on exterior side. </a:t>
            </a:r>
          </a:p>
          <a:p>
            <a:r>
              <a:rPr lang="en-US" dirty="0" smtClean="0"/>
              <a:t>Upper portion is OSB.</a:t>
            </a:r>
            <a:endParaRPr lang="en-US" dirty="0"/>
          </a:p>
        </p:txBody>
      </p:sp>
      <p:pic>
        <p:nvPicPr>
          <p:cNvPr id="4" name="Picture 5" descr="DSC_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0438" y="0"/>
            <a:ext cx="4373562" cy="6324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8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2615184" cy="3046988"/>
          </a:xfrm>
        </p:spPr>
        <p:txBody>
          <a:bodyPr/>
          <a:lstStyle/>
          <a:p>
            <a:r>
              <a:rPr lang="en-US" dirty="0" smtClean="0"/>
              <a:t>Glulam </a:t>
            </a:r>
            <a:r>
              <a:rPr lang="en-US" dirty="0"/>
              <a:t>beam spans </a:t>
            </a:r>
            <a:r>
              <a:rPr lang="en-US" dirty="0" smtClean="0"/>
              <a:t>large garage </a:t>
            </a:r>
            <a:r>
              <a:rPr lang="en-US" dirty="0"/>
              <a:t>door </a:t>
            </a:r>
            <a:r>
              <a:rPr lang="en-US" dirty="0" smtClean="0"/>
              <a:t>opening.</a:t>
            </a:r>
            <a:endParaRPr lang="en-US" dirty="0"/>
          </a:p>
        </p:txBody>
      </p:sp>
      <p:pic>
        <p:nvPicPr>
          <p:cNvPr id="4" name="Picture 4" descr="DSC_01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5184" y="1371600"/>
            <a:ext cx="6528816" cy="410172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3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Force Resistance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5789762" cy="285001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Sliding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Overturning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Wracking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Failure among </a:t>
            </a:r>
            <a:r>
              <a:rPr lang="en-US" dirty="0" err="1" smtClean="0"/>
              <a:t>among</a:t>
            </a:r>
            <a:r>
              <a:rPr lang="en-US" dirty="0" smtClean="0"/>
              <a:t> </a:t>
            </a:r>
            <a:r>
              <a:rPr lang="en-US" dirty="0" smtClean="0"/>
              <a:t>parts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62" y="76200"/>
            <a:ext cx="2897038" cy="623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Frame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4267200" cy="3046988"/>
          </a:xfrm>
        </p:spPr>
        <p:txBody>
          <a:bodyPr/>
          <a:lstStyle/>
          <a:p>
            <a:r>
              <a:rPr lang="en-US" dirty="0" smtClean="0"/>
              <a:t>Relies </a:t>
            </a:r>
            <a:r>
              <a:rPr lang="en-US" dirty="0"/>
              <a:t>on shorter </a:t>
            </a:r>
            <a:r>
              <a:rPr lang="en-US" dirty="0" smtClean="0"/>
              <a:t>length, single-story height members </a:t>
            </a:r>
            <a:r>
              <a:rPr lang="en-US" dirty="0"/>
              <a:t>that are easier to produce, handle, and </a:t>
            </a:r>
            <a:r>
              <a:rPr lang="en-US" dirty="0" smtClean="0"/>
              <a:t>erect. </a:t>
            </a:r>
            <a:endParaRPr lang="en-US" dirty="0"/>
          </a:p>
        </p:txBody>
      </p:sp>
      <p:pic>
        <p:nvPicPr>
          <p:cNvPr id="4" name="Picture 8" descr="05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2038" y="0"/>
            <a:ext cx="4292600" cy="6324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3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2157984" cy="584775"/>
          </a:xfrm>
        </p:spPr>
        <p:txBody>
          <a:bodyPr/>
          <a:lstStyle/>
          <a:p>
            <a:r>
              <a:rPr lang="en-US" dirty="0" smtClean="0"/>
              <a:t>Anchor bolts resist sliding.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84" y="990600"/>
            <a:ext cx="6528816" cy="489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10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0"/>
            <a:ext cx="4926013" cy="6324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3733800" cy="3637919"/>
          </a:xfrm>
        </p:spPr>
        <p:txBody>
          <a:bodyPr/>
          <a:lstStyle/>
          <a:p>
            <a:r>
              <a:rPr lang="en-US" dirty="0" smtClean="0"/>
              <a:t>Hold-downs resist overturning. </a:t>
            </a:r>
          </a:p>
          <a:p>
            <a:r>
              <a:rPr lang="en-US" dirty="0" smtClean="0"/>
              <a:t>(Will be nailed over sheathing after sheathing is applied).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187" y="-10064"/>
            <a:ext cx="4750998" cy="633466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1" y="1371600"/>
            <a:ext cx="2618115" cy="2653034"/>
          </a:xfrm>
        </p:spPr>
        <p:txBody>
          <a:bodyPr/>
          <a:lstStyle/>
          <a:p>
            <a:r>
              <a:rPr lang="en-US" dirty="0" smtClean="0"/>
              <a:t>Shear walls resist wracking:</a:t>
            </a:r>
          </a:p>
          <a:p>
            <a:r>
              <a:rPr lang="en-US" dirty="0" smtClean="0"/>
              <a:t>Plywood sheathing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15" y="1371600"/>
            <a:ext cx="6528816" cy="494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4456113" cy="2554545"/>
          </a:xfrm>
        </p:spPr>
        <p:txBody>
          <a:bodyPr/>
          <a:lstStyle/>
          <a:p>
            <a:r>
              <a:rPr lang="en-US" dirty="0" smtClean="0"/>
              <a:t>With high lateral forces, special nailing is required to ensure adequate load transfer.</a:t>
            </a:r>
            <a:endParaRPr lang="en-US" dirty="0"/>
          </a:p>
        </p:txBody>
      </p:sp>
      <p:pic>
        <p:nvPicPr>
          <p:cNvPr id="4" name="Picture 6" descr="shear wall nailing DSC_0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3313" y="0"/>
            <a:ext cx="4230687" cy="6324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5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3291840" cy="4622804"/>
          </a:xfrm>
        </p:spPr>
        <p:txBody>
          <a:bodyPr/>
          <a:lstStyle/>
          <a:p>
            <a:r>
              <a:rPr lang="en-US" dirty="0" smtClean="0"/>
              <a:t>Any solid sheathed area may </a:t>
            </a:r>
            <a:r>
              <a:rPr lang="en-US" dirty="0" smtClean="0"/>
              <a:t>act as </a:t>
            </a:r>
            <a:r>
              <a:rPr lang="en-US" dirty="0" smtClean="0"/>
              <a:t>a shear wall.</a:t>
            </a:r>
          </a:p>
          <a:p>
            <a:r>
              <a:rPr lang="en-US" dirty="0" smtClean="0"/>
              <a:t>Interior </a:t>
            </a:r>
            <a:r>
              <a:rPr lang="en-US" dirty="0" smtClean="0"/>
              <a:t>walls, properly constructed, can </a:t>
            </a:r>
            <a:r>
              <a:rPr lang="en-US" dirty="0" smtClean="0"/>
              <a:t>also </a:t>
            </a:r>
            <a:r>
              <a:rPr lang="en-US" dirty="0" smtClean="0"/>
              <a:t>act </a:t>
            </a:r>
            <a:r>
              <a:rPr lang="en-US" dirty="0" smtClean="0"/>
              <a:t>as shear walls.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1371600"/>
            <a:ext cx="5394960" cy="391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533400"/>
            <a:ext cx="8077200" cy="1569660"/>
          </a:xfrm>
        </p:spPr>
        <p:txBody>
          <a:bodyPr/>
          <a:lstStyle/>
          <a:p>
            <a:r>
              <a:rPr lang="en-US" dirty="0" smtClean="0"/>
              <a:t>Higher strength prefabricated assemblies may be used where solid wall area is limited.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79451"/>
            <a:ext cx="9144000" cy="404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2615184" cy="4524315"/>
          </a:xfrm>
        </p:spPr>
        <p:txBody>
          <a:bodyPr/>
          <a:lstStyle/>
          <a:p>
            <a:r>
              <a:rPr lang="en-US" dirty="0" smtClean="0"/>
              <a:t>Metal strapping is one form of </a:t>
            </a:r>
            <a:r>
              <a:rPr lang="en-US" i="1" dirty="0" smtClean="0"/>
              <a:t>collector</a:t>
            </a:r>
            <a:r>
              <a:rPr lang="en-US" dirty="0" smtClean="0"/>
              <a:t> used to transfer forces between parts.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84" y="1524000"/>
            <a:ext cx="6528816" cy="417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Floor Platform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3291840" cy="2062103"/>
          </a:xfrm>
        </p:spPr>
        <p:txBody>
          <a:bodyPr/>
          <a:lstStyle/>
          <a:p>
            <a:r>
              <a:rPr lang="en-US" dirty="0" smtClean="0"/>
              <a:t>Upper floor framing much the same as ground floor.</a:t>
            </a:r>
            <a:endParaRPr lang="en-US" dirty="0"/>
          </a:p>
        </p:txBody>
      </p:sp>
      <p:pic>
        <p:nvPicPr>
          <p:cNvPr id="4" name="Picture 5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9040" y="1371600"/>
            <a:ext cx="5394960" cy="44971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79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2751522"/>
          </a:xfrm>
        </p:spPr>
        <p:txBody>
          <a:bodyPr/>
          <a:lstStyle/>
          <a:p>
            <a:r>
              <a:rPr lang="en-US" dirty="0" smtClean="0"/>
              <a:t>Section</a:t>
            </a:r>
          </a:p>
          <a:p>
            <a:r>
              <a:rPr lang="en-US" dirty="0" smtClean="0"/>
              <a:t>Rim </a:t>
            </a:r>
            <a:r>
              <a:rPr lang="en-US" dirty="0"/>
              <a:t>joists </a:t>
            </a:r>
            <a:r>
              <a:rPr lang="en-US" dirty="0" smtClean="0"/>
              <a:t>and interior blocking </a:t>
            </a:r>
            <a:r>
              <a:rPr lang="en-US" dirty="0"/>
              <a:t>close </a:t>
            </a:r>
            <a:r>
              <a:rPr lang="en-US" dirty="0" smtClean="0"/>
              <a:t>off </a:t>
            </a:r>
            <a:r>
              <a:rPr lang="en-US" dirty="0"/>
              <a:t>joist spaces and </a:t>
            </a:r>
            <a:r>
              <a:rPr lang="en-US" dirty="0" smtClean="0"/>
              <a:t>prevent the </a:t>
            </a:r>
            <a:r>
              <a:rPr lang="en-US" dirty="0"/>
              <a:t>joists </a:t>
            </a:r>
            <a:r>
              <a:rPr lang="en-US" dirty="0" smtClean="0"/>
              <a:t>from tipping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6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33800"/>
            <a:ext cx="9144000" cy="2543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4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Framing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Platform…walls…platform…walls…</a:t>
            </a:r>
            <a:endParaRPr lang="en-US" dirty="0"/>
          </a:p>
        </p:txBody>
      </p:sp>
      <p:pic>
        <p:nvPicPr>
          <p:cNvPr id="4" name="Picture 9" descr="05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2971"/>
            <a:ext cx="9144000" cy="1193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8" descr="050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6163"/>
            <a:ext cx="9144000" cy="273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03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43225"/>
            <a:ext cx="9144000" cy="3381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1569660"/>
          </a:xfrm>
        </p:spPr>
        <p:txBody>
          <a:bodyPr/>
          <a:lstStyle/>
          <a:p>
            <a:r>
              <a:rPr lang="en-US" dirty="0" smtClean="0"/>
              <a:t>With I-joists, the </a:t>
            </a:r>
            <a:r>
              <a:rPr lang="en-US" dirty="0" err="1" smtClean="0"/>
              <a:t>thinber</a:t>
            </a:r>
            <a:r>
              <a:rPr lang="en-US" dirty="0" smtClean="0"/>
              <a:t> </a:t>
            </a:r>
            <a:r>
              <a:rPr lang="en-US" dirty="0" smtClean="0"/>
              <a:t>webs require stiffeners, blocking, </a:t>
            </a:r>
            <a:r>
              <a:rPr lang="en-US" dirty="0"/>
              <a:t>or squash blocks </a:t>
            </a:r>
            <a:r>
              <a:rPr lang="en-US" dirty="0" smtClean="0"/>
              <a:t>to support loads from above.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3283214" cy="3145476"/>
          </a:xfrm>
        </p:spPr>
        <p:txBody>
          <a:bodyPr/>
          <a:lstStyle/>
          <a:p>
            <a:r>
              <a:rPr lang="en-US" dirty="0" smtClean="0"/>
              <a:t>I-joist framing seen from below.</a:t>
            </a:r>
          </a:p>
          <a:p>
            <a:r>
              <a:rPr lang="en-US" dirty="0" smtClean="0"/>
              <a:t>Note web stiffeners at joist ends.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414" y="1371600"/>
            <a:ext cx="5394960" cy="36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3291840" cy="1569660"/>
          </a:xfrm>
        </p:spPr>
        <p:txBody>
          <a:bodyPr/>
          <a:lstStyle/>
          <a:p>
            <a:r>
              <a:rPr lang="en-US" dirty="0" smtClean="0"/>
              <a:t>I-joist framing seen from above.</a:t>
            </a:r>
            <a:endParaRPr lang="en-US" dirty="0"/>
          </a:p>
        </p:txBody>
      </p:sp>
      <p:pic>
        <p:nvPicPr>
          <p:cNvPr id="4" name="Picture 5" descr="P101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9040" y="1370162"/>
            <a:ext cx="5394960" cy="40462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5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Floor Walls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3886200" cy="2160591"/>
          </a:xfrm>
        </p:spPr>
        <p:txBody>
          <a:bodyPr/>
          <a:lstStyle/>
          <a:p>
            <a:r>
              <a:rPr lang="en-US" dirty="0"/>
              <a:t>Each floor platform makes a convenient work surface for building the next set of walls.</a:t>
            </a:r>
          </a:p>
          <a:p>
            <a:endParaRPr lang="en-US" dirty="0"/>
          </a:p>
        </p:txBody>
      </p:sp>
      <p:pic>
        <p:nvPicPr>
          <p:cNvPr id="4" name="Picture 5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367864"/>
            <a:ext cx="4800600" cy="48935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1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 Framing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3810000" cy="2554545"/>
          </a:xfrm>
        </p:spPr>
        <p:txBody>
          <a:bodyPr/>
          <a:lstStyle/>
          <a:p>
            <a:r>
              <a:rPr lang="en-US" dirty="0"/>
              <a:t>Ceiling joists and roof rafters are erected on top of the </a:t>
            </a:r>
            <a:r>
              <a:rPr lang="en-US" dirty="0" smtClean="0"/>
              <a:t>upper floor </a:t>
            </a:r>
            <a:r>
              <a:rPr lang="en-US" dirty="0"/>
              <a:t>walls.</a:t>
            </a:r>
          </a:p>
        </p:txBody>
      </p:sp>
      <p:pic>
        <p:nvPicPr>
          <p:cNvPr id="4" name="Picture 5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369920"/>
            <a:ext cx="4843732" cy="49708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5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4343400" cy="3539430"/>
          </a:xfrm>
        </p:spPr>
        <p:txBody>
          <a:bodyPr/>
          <a:lstStyle/>
          <a:p>
            <a:r>
              <a:rPr lang="en-US" dirty="0"/>
              <a:t>A knowledgeable framer can lay out all cuts on a sloped rafter with nothing more than a traditional framing square and pencil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4" descr="0548_105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407070"/>
            <a:ext cx="4327525" cy="49175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5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4343400" cy="4918269"/>
          </a:xfrm>
        </p:spPr>
        <p:txBody>
          <a:bodyPr/>
          <a:lstStyle/>
          <a:p>
            <a:r>
              <a:rPr lang="en-US" sz="2800" i="1" dirty="0" smtClean="0"/>
              <a:t>Collar </a:t>
            </a:r>
            <a:r>
              <a:rPr lang="en-US" sz="2800" i="1" dirty="0"/>
              <a:t>ties</a:t>
            </a:r>
            <a:r>
              <a:rPr lang="en-US" sz="2800" dirty="0"/>
              <a:t>, close to the upper ends of the rafters, resist wind uplift forces.</a:t>
            </a:r>
          </a:p>
          <a:p>
            <a:r>
              <a:rPr lang="en-US" sz="2800" dirty="0"/>
              <a:t>Ceiling joists, close to the lower ends of rafters, resist the rafter horizontal spreading forces that could cause the walls to spread outward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4" descr="0548_105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407070"/>
            <a:ext cx="4327525" cy="49175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2157984" cy="3046988"/>
          </a:xfrm>
        </p:spPr>
        <p:txBody>
          <a:bodyPr/>
          <a:lstStyle/>
          <a:p>
            <a:r>
              <a:rPr lang="en-US" dirty="0" smtClean="0"/>
              <a:t>Solid lumber rafters in a gable roof and dormer.</a:t>
            </a:r>
            <a:endParaRPr lang="en-US" dirty="0"/>
          </a:p>
        </p:txBody>
      </p:sp>
      <p:pic>
        <p:nvPicPr>
          <p:cNvPr id="4" name="Picture 5" descr="roof fra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5184" y="1371600"/>
            <a:ext cx="6528816" cy="42845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4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4953000" cy="5016758"/>
          </a:xfrm>
        </p:spPr>
        <p:txBody>
          <a:bodyPr/>
          <a:lstStyle/>
          <a:p>
            <a:r>
              <a:rPr lang="en-US" dirty="0" smtClean="0"/>
              <a:t>When rafters are not tied at the lower ends, </a:t>
            </a:r>
            <a:r>
              <a:rPr lang="en-US" dirty="0"/>
              <a:t>a structural ridge beam (steel in this example) is required to prevent the ridge from sagging and the rafters from pushing outward on the tops of the walls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5" descr="P1010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391720"/>
            <a:ext cx="4051300" cy="493287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2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3291840" cy="4031873"/>
          </a:xfrm>
        </p:spPr>
        <p:txBody>
          <a:bodyPr/>
          <a:lstStyle/>
          <a:p>
            <a:r>
              <a:rPr lang="en-US" dirty="0"/>
              <a:t>The complex cuts required for hip or valley framing can also be laid out with </a:t>
            </a:r>
            <a:r>
              <a:rPr lang="en-US" dirty="0" smtClean="0"/>
              <a:t>just a framing </a:t>
            </a:r>
            <a:r>
              <a:rPr lang="en-US" dirty="0"/>
              <a:t>square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4" descr="hip framing 074668-fg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9040" y="1371600"/>
            <a:ext cx="5394960" cy="29531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1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0504_105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564783"/>
            <a:ext cx="4953000" cy="57598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3733800" cy="5847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Nominal 2-inch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Spaced </a:t>
            </a:r>
            <a:r>
              <a:rPr lang="en-US" dirty="0"/>
              <a:t>at 16" or 24</a:t>
            </a:r>
            <a:r>
              <a:rPr lang="en-US" dirty="0" smtClean="0"/>
              <a:t>"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Floor, ceiling </a:t>
            </a:r>
            <a:r>
              <a:rPr lang="en-US" i="1" dirty="0"/>
              <a:t>joists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Wall </a:t>
            </a:r>
            <a:r>
              <a:rPr lang="en-US" i="1" dirty="0"/>
              <a:t>studs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Roof </a:t>
            </a:r>
            <a:r>
              <a:rPr lang="en-US" i="1" dirty="0" smtClean="0"/>
              <a:t>rafters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478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2615184" cy="3046988"/>
          </a:xfrm>
        </p:spPr>
        <p:txBody>
          <a:bodyPr/>
          <a:lstStyle/>
          <a:p>
            <a:r>
              <a:rPr lang="en-US" dirty="0" smtClean="0"/>
              <a:t>Pre-fabricated roof </a:t>
            </a:r>
            <a:r>
              <a:rPr lang="en-US" dirty="0" smtClean="0"/>
              <a:t>trusses with temporary bracing</a:t>
            </a:r>
            <a:endParaRPr lang="en-US" dirty="0"/>
          </a:p>
        </p:txBody>
      </p:sp>
      <p:pic>
        <p:nvPicPr>
          <p:cNvPr id="4" name="Picture 4" descr="DSC_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5184" y="1295400"/>
            <a:ext cx="6528816" cy="5022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5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2615184" cy="4622804"/>
          </a:xfrm>
        </p:spPr>
        <p:txBody>
          <a:bodyPr/>
          <a:lstStyle/>
          <a:p>
            <a:r>
              <a:rPr lang="en-US" dirty="0" smtClean="0"/>
              <a:t>A fully </a:t>
            </a:r>
            <a:r>
              <a:rPr lang="en-US" dirty="0"/>
              <a:t>framed and sheathed </a:t>
            </a:r>
            <a:r>
              <a:rPr lang="en-US" dirty="0" smtClean="0"/>
              <a:t>structure.</a:t>
            </a:r>
            <a:endParaRPr lang="en-US" dirty="0"/>
          </a:p>
          <a:p>
            <a:r>
              <a:rPr lang="en-US" dirty="0"/>
              <a:t>Finish carpentry work at the roof eaves has </a:t>
            </a:r>
            <a:r>
              <a:rPr lang="en-US" dirty="0" smtClean="0"/>
              <a:t>begun.</a:t>
            </a:r>
            <a:endParaRPr lang="en-US" dirty="0"/>
          </a:p>
        </p:txBody>
      </p:sp>
      <p:pic>
        <p:nvPicPr>
          <p:cNvPr id="4" name="Picture 5" descr="DSC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5184" y="1371600"/>
            <a:ext cx="6528816" cy="37370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0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0504_105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564783"/>
            <a:ext cx="4953000" cy="57598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3733800" cy="4819781"/>
          </a:xfrm>
        </p:spPr>
        <p:txBody>
          <a:bodyPr/>
          <a:lstStyle/>
          <a:p>
            <a:r>
              <a:rPr lang="en-US" dirty="0" smtClean="0"/>
              <a:t>Panels applied over framing: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Floor </a:t>
            </a:r>
            <a:r>
              <a:rPr lang="en-US" i="1" dirty="0" smtClean="0"/>
              <a:t>subflooring</a:t>
            </a:r>
            <a:endParaRPr lang="en-US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Wall and roof </a:t>
            </a:r>
            <a:r>
              <a:rPr lang="en-US" i="1" dirty="0" smtClean="0"/>
              <a:t>sheathing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OSB, plywood, or other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94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0" y="381000"/>
            <a:ext cx="9144000" cy="59436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Rockwell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36174"/>
            <a:ext cx="6019800" cy="3785652"/>
          </a:xfrm>
        </p:spPr>
        <p:txBody>
          <a:bodyPr/>
          <a:lstStyle/>
          <a:p>
            <a:r>
              <a:rPr lang="en-US" sz="6000" dirty="0" smtClean="0"/>
              <a:t>F</a:t>
            </a:r>
            <a:r>
              <a:rPr lang="en-US" dirty="0" smtClean="0"/>
              <a:t>OUNDATIONS FOR </a:t>
            </a:r>
            <a:r>
              <a:rPr lang="en-US" sz="6000" dirty="0" smtClean="0"/>
              <a:t>L</a:t>
            </a:r>
            <a:r>
              <a:rPr lang="en-US" dirty="0" smtClean="0"/>
              <a:t>IGHT </a:t>
            </a:r>
            <a:r>
              <a:rPr lang="en-US" sz="6000" dirty="0" smtClean="0"/>
              <a:t>F</a:t>
            </a:r>
            <a:r>
              <a:rPr lang="en-US" dirty="0" smtClean="0"/>
              <a:t>RAME </a:t>
            </a:r>
            <a:r>
              <a:rPr lang="en-US" sz="6000" dirty="0" smtClean="0"/>
              <a:t>S</a:t>
            </a:r>
            <a:r>
              <a:rPr lang="en-US" dirty="0" smtClean="0"/>
              <a:t>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Basement Foundation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3276600" cy="3046988"/>
          </a:xfrm>
        </p:spPr>
        <p:txBody>
          <a:bodyPr/>
          <a:lstStyle/>
          <a:p>
            <a:r>
              <a:rPr lang="en-US" dirty="0"/>
              <a:t>Excavation to </a:t>
            </a:r>
            <a:r>
              <a:rPr lang="en-US" dirty="0" smtClean="0"/>
              <a:t>necessary depth of basement (and at </a:t>
            </a:r>
            <a:r>
              <a:rPr lang="en-US" dirty="0"/>
              <a:t>least below the frost </a:t>
            </a:r>
            <a:r>
              <a:rPr lang="en-US" dirty="0" smtClean="0"/>
              <a:t>line)</a:t>
            </a:r>
            <a:endParaRPr lang="en-US" dirty="0"/>
          </a:p>
        </p:txBody>
      </p:sp>
      <p:pic>
        <p:nvPicPr>
          <p:cNvPr id="6" name="Picture 14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611313"/>
            <a:ext cx="5867400" cy="3895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9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askerville Old Face"/>
        <a:ea typeface=""/>
        <a:cs typeface=""/>
      </a:majorFont>
      <a:minorFont>
        <a:latin typeface="Baskerville Old 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ockwell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ockwell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927</Words>
  <Application>Microsoft Office PowerPoint</Application>
  <PresentationFormat>On-screen Show (4:3)</PresentationFormat>
  <Paragraphs>115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Arial Black</vt:lpstr>
      <vt:lpstr>Baskerville Old Face</vt:lpstr>
      <vt:lpstr>Rockwell</vt:lpstr>
      <vt:lpstr>Verdana</vt:lpstr>
      <vt:lpstr>Default Design</vt:lpstr>
      <vt:lpstr>PLATFORM FRAME</vt:lpstr>
      <vt:lpstr>Balloon Frame</vt:lpstr>
      <vt:lpstr>PowerPoint Presentation</vt:lpstr>
      <vt:lpstr>Platform Frame</vt:lpstr>
      <vt:lpstr>Platform Framing</vt:lpstr>
      <vt:lpstr>PowerPoint Presentation</vt:lpstr>
      <vt:lpstr>PowerPoint Presentation</vt:lpstr>
      <vt:lpstr>FOUNDATIONS FOR LIGHT FRAME STRUCTURES</vt:lpstr>
      <vt:lpstr>Residential Basement Foundation</vt:lpstr>
      <vt:lpstr>PowerPoint Presentation</vt:lpstr>
      <vt:lpstr>PowerPoint Presentation</vt:lpstr>
      <vt:lpstr>PowerPoint Presentation</vt:lpstr>
      <vt:lpstr>PowerPoint Presentation</vt:lpstr>
      <vt:lpstr>Foundation Insulation</vt:lpstr>
      <vt:lpstr>PowerPoint Presentation</vt:lpstr>
      <vt:lpstr>PowerPoint Presentation</vt:lpstr>
      <vt:lpstr>PowerPoint Presentation</vt:lpstr>
      <vt:lpstr>BUILDING THE FRAME</vt:lpstr>
      <vt:lpstr>Ground Floor Platform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Steps in Framing a Wall</vt:lpstr>
      <vt:lpstr>PowerPoint Presentation</vt:lpstr>
      <vt:lpstr>PowerPoint Presentation</vt:lpstr>
      <vt:lpstr>PowerPoint Presentation</vt:lpstr>
      <vt:lpstr>PowerPoint Presentation</vt:lpstr>
      <vt:lpstr>Rough Opening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Lateral Force Resistance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Upper Floor Platform</vt:lpstr>
      <vt:lpstr>PowerPoint Presentation</vt:lpstr>
      <vt:lpstr>PowerPoint Presentation</vt:lpstr>
      <vt:lpstr>PowerPoint Presentation</vt:lpstr>
      <vt:lpstr>PowerPoint Presentation</vt:lpstr>
      <vt:lpstr>Upper Floor Walls</vt:lpstr>
      <vt:lpstr>Roof Framing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Amphion Communications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Iano</dc:creator>
  <cp:lastModifiedBy>j</cp:lastModifiedBy>
  <cp:revision>247</cp:revision>
  <dcterms:created xsi:type="dcterms:W3CDTF">2008-10-29T16:39:40Z</dcterms:created>
  <dcterms:modified xsi:type="dcterms:W3CDTF">2013-09-27T15:27:45Z</dcterms:modified>
</cp:coreProperties>
</file>