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53" r:id="rId2"/>
    <p:sldId id="417" r:id="rId3"/>
    <p:sldId id="418" r:id="rId4"/>
    <p:sldId id="419" r:id="rId5"/>
    <p:sldId id="421" r:id="rId6"/>
    <p:sldId id="422" r:id="rId7"/>
    <p:sldId id="424" r:id="rId8"/>
    <p:sldId id="423" r:id="rId9"/>
    <p:sldId id="425" r:id="rId10"/>
    <p:sldId id="426" r:id="rId11"/>
    <p:sldId id="428" r:id="rId12"/>
    <p:sldId id="430" r:id="rId13"/>
    <p:sldId id="427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445" r:id="rId22"/>
    <p:sldId id="438" r:id="rId23"/>
    <p:sldId id="439" r:id="rId24"/>
    <p:sldId id="447" r:id="rId25"/>
    <p:sldId id="446" r:id="rId26"/>
    <p:sldId id="441" r:id="rId27"/>
    <p:sldId id="442" r:id="rId28"/>
    <p:sldId id="443" r:id="rId29"/>
    <p:sldId id="448" r:id="rId30"/>
    <p:sldId id="449" r:id="rId31"/>
    <p:sldId id="450" r:id="rId32"/>
    <p:sldId id="451" r:id="rId33"/>
    <p:sldId id="454" r:id="rId34"/>
    <p:sldId id="453" r:id="rId35"/>
    <p:sldId id="444" r:id="rId36"/>
    <p:sldId id="455" r:id="rId37"/>
    <p:sldId id="457" r:id="rId38"/>
    <p:sldId id="458" r:id="rId39"/>
    <p:sldId id="459" r:id="rId40"/>
    <p:sldId id="460" r:id="rId41"/>
    <p:sldId id="461" r:id="rId42"/>
    <p:sldId id="462" r:id="rId43"/>
    <p:sldId id="463" r:id="rId44"/>
    <p:sldId id="464" r:id="rId45"/>
    <p:sldId id="465" r:id="rId46"/>
    <p:sldId id="466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Rockwell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0584F7-3553-4DD2-9244-002BBC9DF553}">
          <p14:sldIdLst>
            <p14:sldId id="353"/>
            <p14:sldId id="417"/>
            <p14:sldId id="418"/>
            <p14:sldId id="419"/>
            <p14:sldId id="421"/>
            <p14:sldId id="422"/>
            <p14:sldId id="424"/>
            <p14:sldId id="423"/>
            <p14:sldId id="425"/>
            <p14:sldId id="426"/>
            <p14:sldId id="428"/>
            <p14:sldId id="430"/>
            <p14:sldId id="427"/>
            <p14:sldId id="431"/>
            <p14:sldId id="432"/>
            <p14:sldId id="433"/>
            <p14:sldId id="434"/>
            <p14:sldId id="435"/>
            <p14:sldId id="436"/>
            <p14:sldId id="437"/>
            <p14:sldId id="445"/>
            <p14:sldId id="438"/>
            <p14:sldId id="439"/>
            <p14:sldId id="447"/>
            <p14:sldId id="446"/>
            <p14:sldId id="441"/>
            <p14:sldId id="442"/>
            <p14:sldId id="443"/>
            <p14:sldId id="448"/>
            <p14:sldId id="449"/>
            <p14:sldId id="450"/>
            <p14:sldId id="451"/>
            <p14:sldId id="454"/>
            <p14:sldId id="453"/>
            <p14:sldId id="444"/>
            <p14:sldId id="455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FF0000"/>
    <a:srgbClr val="4D4D4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11" d="100"/>
          <a:sy n="111" d="100"/>
        </p:scale>
        <p:origin x="10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E9954B2-F255-44F9-B861-2C22278E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5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019800" cy="1446550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400" b="0" baseline="0"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9"/>
          <p:cNvSpPr>
            <a:spLocks noChangeArrowheads="1"/>
          </p:cNvSpPr>
          <p:nvPr userDrawn="1"/>
        </p:nvSpPr>
        <p:spPr bwMode="auto">
          <a:xfrm>
            <a:off x="0" y="0"/>
            <a:ext cx="4191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457200" y="0"/>
            <a:ext cx="822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4  HEAVY TIMBER CONSTRUCTION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7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1148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Heavy</a:t>
            </a:r>
            <a:r>
              <a:rPr lang="en-US" baseline="0" dirty="0" smtClean="0">
                <a:latin typeface="Arial Black" pitchFamily="34" charset="0"/>
              </a:rPr>
              <a:t> Timber in the Building Codes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1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800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Fire-Resistive</a:t>
            </a:r>
            <a:r>
              <a:rPr lang="en-US" baseline="0" dirty="0" smtClean="0">
                <a:latin typeface="Arial Black" pitchFamily="34" charset="0"/>
              </a:rPr>
              <a:t> Heavy Timber Construction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BC H1-1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800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Heavy Timber in</a:t>
            </a:r>
            <a:r>
              <a:rPr lang="en-US" baseline="0" dirty="0" smtClean="0">
                <a:latin typeface="Arial Black" pitchFamily="34" charset="0"/>
              </a:rPr>
              <a:t> Other Construction Types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92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2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2286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Lateral</a:t>
            </a:r>
            <a:r>
              <a:rPr lang="en-US" baseline="0" dirty="0" smtClean="0">
                <a:latin typeface="Arial Black" pitchFamily="34" charset="0"/>
              </a:rPr>
              <a:t> Bracing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72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3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419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Cross-Laminated Timber Construction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9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4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038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Accommodating</a:t>
            </a:r>
            <a:r>
              <a:rPr lang="en-US" baseline="0" dirty="0" smtClean="0">
                <a:latin typeface="Arial Black" pitchFamily="34" charset="0"/>
              </a:rPr>
              <a:t> Building Services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5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46482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Wood-Concrete</a:t>
            </a:r>
            <a:r>
              <a:rPr lang="en-US" baseline="0" dirty="0" smtClean="0">
                <a:latin typeface="Arial Black" pitchFamily="34" charset="0"/>
              </a:rPr>
              <a:t> Composite Construction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3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8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1905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Connections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BC H1-6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 userDrawn="1"/>
        </p:nvSpPr>
        <p:spPr bwMode="auto">
          <a:xfrm>
            <a:off x="0" y="0"/>
            <a:ext cx="3657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457200" y="37900"/>
            <a:ext cx="8229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Rockwell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Arial Black" pitchFamily="34" charset="0"/>
              </a:rPr>
              <a:t>Longer Spans in Heavy</a:t>
            </a:r>
            <a:r>
              <a:rPr lang="en-US" baseline="0" dirty="0" smtClean="0">
                <a:latin typeface="Arial Black" pitchFamily="34" charset="0"/>
              </a:rPr>
              <a:t> Timber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FBC cover blu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457200" y="6324600"/>
            <a:ext cx="5943600" cy="533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400" b="0" kern="1200" dirty="0" smtClean="0">
                <a:solidFill>
                  <a:srgbClr val="FFFFFF"/>
                </a:solidFill>
                <a:latin typeface="Arial" charset="0"/>
              </a:rPr>
              <a:t>Fundamentals of Building Construction, Materials &amp; Methods, 6</a:t>
            </a:r>
            <a:r>
              <a:rPr lang="en-US" sz="1400" b="0" kern="1200" baseline="30000" dirty="0" smtClean="0">
                <a:solidFill>
                  <a:srgbClr val="FFFFFF"/>
                </a:solidFill>
                <a:latin typeface="Arial" charset="0"/>
              </a:rPr>
              <a:t>th</a:t>
            </a:r>
            <a:r>
              <a:rPr lang="en-US" sz="1400" b="0" kern="1200" dirty="0" smtClean="0">
                <a:solidFill>
                  <a:srgbClr val="FFFFFF"/>
                </a:solidFill>
                <a:latin typeface="Arial" charset="0"/>
              </a:rPr>
              <a:t> Edition</a:t>
            </a:r>
          </a:p>
          <a:p>
            <a:r>
              <a:rPr lang="en-US" sz="1000" b="0" kern="1200" dirty="0" smtClean="0">
                <a:solidFill>
                  <a:srgbClr val="FFFFFF"/>
                </a:solidFill>
                <a:latin typeface="Arial" charset="0"/>
              </a:rPr>
              <a:t>Copyright © 2013 J. Iano. All rights reserved.</a:t>
            </a:r>
            <a:endParaRPr lang="en-US" sz="1000" b="0" kern="12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6" r:id="rId3"/>
    <p:sldLayoutId id="2147483691" r:id="rId4"/>
    <p:sldLayoutId id="2147483692" r:id="rId5"/>
    <p:sldLayoutId id="2147483695" r:id="rId6"/>
    <p:sldLayoutId id="2147483696" r:id="rId7"/>
    <p:sldLayoutId id="2147483699" r:id="rId8"/>
    <p:sldLayoutId id="2147483697" r:id="rId9"/>
    <p:sldLayoutId id="2147483698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askerville Old Fa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ill_construction ed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658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20950"/>
            <a:ext cx="6019800" cy="2862322"/>
          </a:xfrm>
        </p:spPr>
        <p:txBody>
          <a:bodyPr/>
          <a:lstStyle/>
          <a:p>
            <a:r>
              <a:rPr lang="en-US" sz="6000" dirty="0" smtClean="0"/>
              <a:t>F</a:t>
            </a:r>
            <a:r>
              <a:rPr lang="en-US" dirty="0" smtClean="0"/>
              <a:t>IRE-</a:t>
            </a:r>
            <a:r>
              <a:rPr lang="en-US" sz="6000" dirty="0" smtClean="0"/>
              <a:t>R</a:t>
            </a:r>
            <a:r>
              <a:rPr lang="en-US" dirty="0" smtClean="0"/>
              <a:t>ESISTIVE </a:t>
            </a:r>
            <a:r>
              <a:rPr lang="en-US" sz="6000" dirty="0" smtClean="0"/>
              <a:t>H</a:t>
            </a:r>
            <a:r>
              <a:rPr lang="en-US" dirty="0" smtClean="0"/>
              <a:t>EAVY </a:t>
            </a:r>
            <a:r>
              <a:rPr lang="en-US" sz="6000" dirty="0" smtClean="0"/>
              <a:t>T</a:t>
            </a:r>
            <a:r>
              <a:rPr lang="en-US" dirty="0" smtClean="0"/>
              <a:t>IMBER </a:t>
            </a:r>
            <a:r>
              <a:rPr lang="en-US" sz="6000" dirty="0" smtClean="0"/>
              <a:t>C</a:t>
            </a:r>
            <a:r>
              <a:rPr lang="en-US" dirty="0" smtClean="0"/>
              <a:t>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IV Heavy Timber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200400"/>
            <a:ext cx="9144000" cy="3048000"/>
            <a:chOff x="0" y="1728"/>
            <a:chExt cx="5760" cy="196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28"/>
              <a:ext cx="5760" cy="1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05"/>
              <a:ext cx="5760" cy="5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08"/>
              <a:ext cx="576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371600"/>
            <a:ext cx="8305800" cy="156966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In IBC, allowable </a:t>
            </a:r>
            <a:r>
              <a:rPr lang="en-US" dirty="0"/>
              <a:t>heights and areas </a:t>
            </a:r>
            <a:r>
              <a:rPr lang="en-US" dirty="0" smtClean="0"/>
              <a:t>for </a:t>
            </a:r>
            <a:r>
              <a:rPr lang="en-US" dirty="0"/>
              <a:t>Heavy Timber </a:t>
            </a:r>
            <a:r>
              <a:rPr lang="en-US" dirty="0" smtClean="0"/>
              <a:t>buildings </a:t>
            </a:r>
            <a:r>
              <a:rPr lang="en-US" dirty="0"/>
              <a:t>exceed those for unprotected steel (Type </a:t>
            </a:r>
            <a:r>
              <a:rPr lang="en-US" dirty="0" smtClean="0"/>
              <a:t>IV-B</a:t>
            </a:r>
            <a:r>
              <a:rPr lang="en-US" dirty="0"/>
              <a:t>).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629400" y="3429000"/>
            <a:ext cx="838200" cy="2819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152900" y="3461283"/>
            <a:ext cx="838200" cy="2819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2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IV Heavy Timber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3200400"/>
            <a:ext cx="9144000" cy="3048000"/>
            <a:chOff x="0" y="1728"/>
            <a:chExt cx="5760" cy="196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28"/>
              <a:ext cx="5760" cy="10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805"/>
              <a:ext cx="5760" cy="5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408"/>
              <a:ext cx="5760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371600"/>
            <a:ext cx="8305800" cy="156966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…and roughly equal those for steel, concrete, or masonry with 1-hour of fire protection (Type IV-A).</a:t>
            </a:r>
            <a:endParaRPr lang="en-US" dirty="0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6629400" y="3429000"/>
            <a:ext cx="838200" cy="2819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352800" y="3422505"/>
            <a:ext cx="838200" cy="2819400"/>
          </a:xfrm>
          <a:prstGeom prst="rect">
            <a:avLst/>
          </a:prstGeom>
          <a:noFill/>
          <a:ln w="381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Wood Shrinkage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413036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Different rates of shrinkage between interior wood framing and exterior masonry, steel, or concrete walls can lead to differential settling of upper floors and roofs.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Wood connection details should minimize the cumulative effects of cross-grain shrinkage.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6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371600"/>
            <a:ext cx="3581400" cy="4031873"/>
          </a:xfrm>
        </p:spPr>
        <p:txBody>
          <a:bodyPr/>
          <a:lstStyle/>
          <a:p>
            <a:r>
              <a:rPr lang="en-US" dirty="0" smtClean="0"/>
              <a:t>Upper-story columns are isolated from cross-grain shrinkage in wood beams and girders at each floor level.</a:t>
            </a:r>
            <a:endParaRPr lang="en-US" dirty="0"/>
          </a:p>
        </p:txBody>
      </p:sp>
      <p:pic>
        <p:nvPicPr>
          <p:cNvPr id="5" name="Picture 10" descr="04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547813"/>
            <a:ext cx="4953000" cy="4776787"/>
          </a:xfrm>
          <a:prstGeom prst="rect">
            <a:avLst/>
          </a:prstGeom>
          <a:noFill/>
          <a:ln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/>
              <a:t>Traditional cast iron </a:t>
            </a:r>
            <a:r>
              <a:rPr lang="en-US" dirty="0" smtClean="0"/>
              <a:t>pintle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 Connections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5021263" cy="46228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Columns should not bear on beams or girders, so that they are unaffected by shrinkage in the floor frame.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this example, column is continuous.</a:t>
            </a:r>
            <a:endParaRPr lang="en-US" dirty="0"/>
          </a:p>
        </p:txBody>
      </p:sp>
      <p:pic>
        <p:nvPicPr>
          <p:cNvPr id="4" name="Picture 10" descr="0414_10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42392" y="1295400"/>
            <a:ext cx="3101608" cy="502919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1649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1" y="1371600"/>
            <a:ext cx="3158482" cy="4031873"/>
          </a:xfrm>
        </p:spPr>
        <p:txBody>
          <a:bodyPr/>
          <a:lstStyle/>
          <a:p>
            <a:r>
              <a:rPr lang="en-US" dirty="0" smtClean="0"/>
              <a:t>Example use of split-ring connectors (greater bearing capacity than bolted connections)</a:t>
            </a:r>
            <a:endParaRPr lang="en-US" dirty="0"/>
          </a:p>
        </p:txBody>
      </p:sp>
      <p:pic>
        <p:nvPicPr>
          <p:cNvPr id="4" name="Picture 10" descr="0414_10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42392" y="1295400"/>
            <a:ext cx="3101608" cy="5029199"/>
          </a:xfrm>
          <a:prstGeom prst="rect">
            <a:avLst/>
          </a:prstGeom>
          <a:noFill/>
          <a:ln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82" y="1295400"/>
            <a:ext cx="2213617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8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Beam/Wall Anchorage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200400" cy="5016758"/>
          </a:xfrm>
        </p:spPr>
        <p:txBody>
          <a:bodyPr/>
          <a:lstStyle/>
          <a:p>
            <a:r>
              <a:rPr lang="en-US" dirty="0" smtClean="0"/>
              <a:t>Traditional </a:t>
            </a:r>
            <a:r>
              <a:rPr lang="en-US" i="1" dirty="0" smtClean="0"/>
              <a:t>fire </a:t>
            </a:r>
            <a:r>
              <a:rPr lang="en-US" i="1" dirty="0"/>
              <a:t>cut</a:t>
            </a:r>
            <a:r>
              <a:rPr lang="en-US" dirty="0"/>
              <a:t> </a:t>
            </a:r>
            <a:r>
              <a:rPr lang="en-US" dirty="0" smtClean="0"/>
              <a:t>beam ends: Prevent collapse of wall in event of beam failure in fire. </a:t>
            </a:r>
            <a:endParaRPr lang="en-US" dirty="0"/>
          </a:p>
        </p:txBody>
      </p:sp>
      <p:pic>
        <p:nvPicPr>
          <p:cNvPr id="4" name="Picture 12" descr="0410_10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752600"/>
            <a:ext cx="5943600" cy="43227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17453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256088" cy="2653034"/>
          </a:xfrm>
        </p:spPr>
        <p:txBody>
          <a:bodyPr/>
          <a:lstStyle/>
          <a:p>
            <a:r>
              <a:rPr lang="en-US" dirty="0"/>
              <a:t>A ventilating  air space around the beam end prevents moisture in the masonry wall from seeping into the beam.</a:t>
            </a:r>
          </a:p>
          <a:p>
            <a:endParaRPr lang="en-US" dirty="0"/>
          </a:p>
        </p:txBody>
      </p:sp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3288" y="1219200"/>
            <a:ext cx="4408487" cy="51054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56095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867150" cy="2653034"/>
          </a:xfrm>
        </p:spPr>
        <p:txBody>
          <a:bodyPr/>
          <a:lstStyle/>
          <a:p>
            <a:r>
              <a:rPr lang="en-US" dirty="0"/>
              <a:t>Upper clip restrains beam from side-to-side movement while  allowing rotation due to structural deflection or beam collapse in a fire.</a:t>
            </a:r>
          </a:p>
          <a:p>
            <a:endParaRPr lang="en-US" dirty="0"/>
          </a:p>
        </p:txBody>
      </p:sp>
      <p:pic>
        <p:nvPicPr>
          <p:cNvPr id="4" name="Picture 8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24350" y="609600"/>
            <a:ext cx="4819650" cy="5715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368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Floor and Roof Decks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95400"/>
            <a:ext cx="5430838" cy="5115246"/>
          </a:xfrm>
        </p:spPr>
        <p:txBody>
          <a:bodyPr/>
          <a:lstStyle/>
          <a:p>
            <a:r>
              <a:rPr lang="en-US" dirty="0" smtClean="0"/>
              <a:t>Heavy decking </a:t>
            </a:r>
            <a:r>
              <a:rPr lang="en-US" dirty="0"/>
              <a:t>comes in depths of 2" to 8", capable of spanning roughly from 5' to more than 20'.</a:t>
            </a:r>
          </a:p>
          <a:p>
            <a:r>
              <a:rPr lang="en-US" dirty="0"/>
              <a:t>To achieve the required fire-resistance, floor decking must be covered with tongue-and-groove boards or plywood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8" descr="0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88038" y="198438"/>
            <a:ext cx="2109787" cy="61261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87691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352800" cy="4228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Simple timber-framed structures appear with the oldest know civilizations.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Traditional </a:t>
            </a:r>
            <a:r>
              <a:rPr lang="en-US" sz="2400" dirty="0"/>
              <a:t>braced frame </a:t>
            </a:r>
            <a:r>
              <a:rPr lang="en-US" sz="2400" dirty="0" smtClean="0"/>
              <a:t>structure: First </a:t>
            </a:r>
            <a:r>
              <a:rPr lang="en-US" sz="2400" dirty="0"/>
              <a:t>appears in the middle ages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12" descr="0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676400"/>
            <a:ext cx="5791200" cy="35099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77920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819400" cy="4524315"/>
          </a:xfrm>
        </p:spPr>
        <p:txBody>
          <a:bodyPr/>
          <a:lstStyle/>
          <a:p>
            <a:r>
              <a:rPr lang="en-US" dirty="0" smtClean="0"/>
              <a:t>Concealed combustible spaces, where </a:t>
            </a:r>
            <a:r>
              <a:rPr lang="en-US" dirty="0"/>
              <a:t>fire could develop </a:t>
            </a:r>
            <a:r>
              <a:rPr lang="en-US" dirty="0" smtClean="0"/>
              <a:t>undetected</a:t>
            </a:r>
            <a:r>
              <a:rPr lang="en-US" dirty="0"/>
              <a:t> </a:t>
            </a:r>
            <a:r>
              <a:rPr lang="en-US" dirty="0" smtClean="0"/>
              <a:t>must be avoided.</a:t>
            </a:r>
            <a:endParaRPr lang="en-US" dirty="0"/>
          </a:p>
        </p:txBody>
      </p:sp>
      <p:pic>
        <p:nvPicPr>
          <p:cNvPr id="4" name="Picture 8" descr="P101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681163"/>
            <a:ext cx="5867400" cy="41497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016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" y="381001"/>
            <a:ext cx="9145456" cy="5929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0" y="381001"/>
            <a:ext cx="9144000" cy="59290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019800" cy="3539430"/>
          </a:xfrm>
        </p:spPr>
        <p:txBody>
          <a:bodyPr/>
          <a:lstStyle/>
          <a:p>
            <a:r>
              <a:rPr lang="en-US" sz="6000" dirty="0" smtClean="0"/>
              <a:t>H</a:t>
            </a:r>
            <a:r>
              <a:rPr lang="en-US" dirty="0" smtClean="0"/>
              <a:t>EAVY </a:t>
            </a:r>
            <a:r>
              <a:rPr lang="en-US" sz="6000" dirty="0" smtClean="0"/>
              <a:t>T</a:t>
            </a:r>
            <a:r>
              <a:rPr lang="en-US" dirty="0" smtClean="0"/>
              <a:t>IMBER IN OTHER </a:t>
            </a:r>
            <a:r>
              <a:rPr lang="en-US" sz="6000" dirty="0" smtClean="0"/>
              <a:t>C</a:t>
            </a:r>
            <a:r>
              <a:rPr lang="en-US" dirty="0" smtClean="0"/>
              <a:t>ONSTRUCTION </a:t>
            </a:r>
            <a:r>
              <a:rPr lang="en-US" sz="6000" dirty="0" smtClean="0"/>
              <a:t>T</a:t>
            </a:r>
            <a:r>
              <a:rPr lang="en-US" dirty="0" smtClean="0"/>
              <a:t>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4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V Construction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1384995"/>
          </a:xfrm>
        </p:spPr>
        <p:txBody>
          <a:bodyPr/>
          <a:lstStyle/>
          <a:p>
            <a:r>
              <a:rPr lang="en-US" sz="2800" dirty="0" smtClean="0"/>
              <a:t>When </a:t>
            </a:r>
            <a:r>
              <a:rPr lang="en-US" sz="2800" dirty="0" err="1" smtClean="0"/>
              <a:t>HT</a:t>
            </a:r>
            <a:r>
              <a:rPr lang="en-US" sz="2800" dirty="0" smtClean="0"/>
              <a:t> is used in Type V construction, it is subject to this Type’s reduced height and area limits.</a:t>
            </a:r>
            <a:endParaRPr lang="en-US" sz="28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09601" y="3273076"/>
            <a:ext cx="2819400" cy="30469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0" kern="0" dirty="0" smtClean="0"/>
              <a:t>(Type V construction permits combustible members of any size and combustible exterior walls.)</a:t>
            </a:r>
            <a:endParaRPr lang="en-US" sz="2400" b="0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16074"/>
            <a:ext cx="5867400" cy="390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Timber Roof Framing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3637919"/>
          </a:xfrm>
        </p:spPr>
        <p:txBody>
          <a:bodyPr/>
          <a:lstStyle/>
          <a:p>
            <a:r>
              <a:rPr lang="en-US" dirty="0" err="1" smtClean="0"/>
              <a:t>HT</a:t>
            </a:r>
            <a:r>
              <a:rPr lang="en-US" dirty="0" smtClean="0"/>
              <a:t> roof framing is permitted in any construction type requiring no more than a 1-hour fire-resistance rating. </a:t>
            </a:r>
          </a:p>
          <a:p>
            <a:r>
              <a:rPr lang="en-US" dirty="0" smtClean="0"/>
              <a:t>For example, heavy timber framing can substitute for 1-hour protected steel or concrete roof framing in Type I and II noncombustible buildings.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381001"/>
            <a:ext cx="9144000" cy="59290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019800" cy="1938992"/>
          </a:xfrm>
        </p:spPr>
        <p:txBody>
          <a:bodyPr/>
          <a:lstStyle/>
          <a:p>
            <a:r>
              <a:rPr lang="en-US" sz="6000" dirty="0" smtClean="0"/>
              <a:t>L</a:t>
            </a:r>
            <a:r>
              <a:rPr lang="en-US" dirty="0" smtClean="0"/>
              <a:t>ATERAL </a:t>
            </a:r>
            <a:r>
              <a:rPr lang="en-US" sz="6000" dirty="0" smtClean="0"/>
              <a:t>B</a:t>
            </a:r>
            <a:r>
              <a:rPr lang="en-US" dirty="0" smtClean="0"/>
              <a:t>RACING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47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Bracing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352800" cy="5016758"/>
          </a:xfrm>
        </p:spPr>
        <p:txBody>
          <a:bodyPr/>
          <a:lstStyle/>
          <a:p>
            <a:r>
              <a:rPr lang="en-US" dirty="0" smtClean="0"/>
              <a:t>Stiffens column/beam connection and adds </a:t>
            </a:r>
            <a:r>
              <a:rPr lang="en-US" dirty="0"/>
              <a:t>lateral stiffness to the heavy timber frame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15" descr="DukerBigBarnLow 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371600"/>
            <a:ext cx="5791200" cy="39131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46468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33976"/>
            <a:ext cx="5105400" cy="5790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81400" cy="584775"/>
          </a:xfrm>
        </p:spPr>
        <p:txBody>
          <a:bodyPr/>
          <a:lstStyle/>
          <a:p>
            <a:r>
              <a:rPr lang="en-US" dirty="0" smtClean="0"/>
              <a:t>Full-Bay Cross Bracing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3581400" cy="584775"/>
          </a:xfrm>
        </p:spPr>
        <p:txBody>
          <a:bodyPr/>
          <a:lstStyle/>
          <a:p>
            <a:r>
              <a:rPr lang="en-US" dirty="0" smtClean="0"/>
              <a:t>Provides greater lateral stiffness and strength.</a:t>
            </a:r>
          </a:p>
          <a:p>
            <a:r>
              <a:rPr lang="en-US" dirty="0"/>
              <a:t>(Wood or steel)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 Walls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343400" cy="584775"/>
          </a:xfrm>
        </p:spPr>
        <p:txBody>
          <a:bodyPr/>
          <a:lstStyle/>
          <a:p>
            <a:r>
              <a:rPr lang="en-US" dirty="0" smtClean="0"/>
              <a:t>Masonry or concrete walls can act as shear walls to provide lateral stability.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25416"/>
            <a:ext cx="4343400" cy="57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Wood Panels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346246" cy="3046988"/>
          </a:xfrm>
        </p:spPr>
        <p:txBody>
          <a:bodyPr/>
          <a:lstStyle/>
          <a:p>
            <a:r>
              <a:rPr lang="en-US" dirty="0" smtClean="0"/>
              <a:t>Panels attached to the frame act as shear walls.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46" y="1828800"/>
            <a:ext cx="6797754" cy="44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8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0" y="381000"/>
            <a:ext cx="9144000" cy="59436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36174"/>
            <a:ext cx="6019800" cy="3785652"/>
          </a:xfrm>
        </p:spPr>
        <p:txBody>
          <a:bodyPr/>
          <a:lstStyle/>
          <a:p>
            <a:r>
              <a:rPr lang="en-US" sz="6000" dirty="0" smtClean="0"/>
              <a:t>C</a:t>
            </a:r>
            <a:r>
              <a:rPr lang="en-US" dirty="0" smtClean="0"/>
              <a:t>ROSS-</a:t>
            </a:r>
            <a:r>
              <a:rPr lang="en-US" sz="6000" dirty="0" smtClean="0"/>
              <a:t>L</a:t>
            </a:r>
            <a:r>
              <a:rPr lang="en-US" dirty="0" smtClean="0"/>
              <a:t>AMINATED </a:t>
            </a:r>
            <a:r>
              <a:rPr lang="en-US" sz="6000" dirty="0" smtClean="0"/>
              <a:t>T</a:t>
            </a:r>
            <a:r>
              <a:rPr lang="en-US" dirty="0" smtClean="0"/>
              <a:t>IMBER </a:t>
            </a:r>
            <a:r>
              <a:rPr lang="en-US" sz="6000" dirty="0" smtClean="0"/>
              <a:t>C</a:t>
            </a:r>
            <a:r>
              <a:rPr lang="en-US" dirty="0" smtClean="0"/>
              <a:t>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235450" cy="3046988"/>
          </a:xfrm>
        </p:spPr>
        <p:txBody>
          <a:bodyPr/>
          <a:lstStyle/>
          <a:p>
            <a:r>
              <a:rPr lang="en-US" dirty="0"/>
              <a:t>Contemporary timber frame </a:t>
            </a:r>
            <a:r>
              <a:rPr lang="en-US" dirty="0" smtClean="0"/>
              <a:t>construction: Used </a:t>
            </a:r>
            <a:r>
              <a:rPr lang="en-US" dirty="0"/>
              <a:t>for both residential and nonresidential structures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6" descr="DSC_00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92650" y="0"/>
            <a:ext cx="4451350" cy="6324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622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628"/>
            <a:ext cx="9144000" cy="529482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-14514" y="457200"/>
            <a:ext cx="9158514" cy="1143000"/>
          </a:xfrm>
          <a:solidFill>
            <a:schemeClr val="bg1">
              <a:alpha val="64000"/>
            </a:schemeClr>
          </a:solidFill>
        </p:spPr>
        <p:txBody>
          <a:bodyPr/>
          <a:lstStyle/>
          <a:p>
            <a:r>
              <a:rPr lang="en-US" dirty="0" smtClean="0"/>
              <a:t>Fabricated panels are shipped to construction site then lifted into place.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533400"/>
            <a:ext cx="8077200" cy="584775"/>
          </a:xfrm>
        </p:spPr>
        <p:txBody>
          <a:bodyPr/>
          <a:lstStyle/>
          <a:p>
            <a:r>
              <a:rPr lang="en-US" dirty="0" smtClean="0"/>
              <a:t>Simple connection hardware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688"/>
            <a:ext cx="9144000" cy="50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9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5181600" cy="2743200"/>
          </a:xfrm>
        </p:spPr>
        <p:txBody>
          <a:bodyPr/>
          <a:lstStyle/>
          <a:p>
            <a:r>
              <a:rPr lang="en-US" dirty="0" smtClean="0"/>
              <a:t>Simple assembly concepts.</a:t>
            </a:r>
          </a:p>
          <a:p>
            <a:r>
              <a:rPr lang="en-US" dirty="0" smtClean="0"/>
              <a:t>Panels can act as loadbearing walls, floors, and roof decks.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5315"/>
            <a:ext cx="3505200" cy="62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533400"/>
            <a:ext cx="663244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381000"/>
            <a:ext cx="8534400" cy="17666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Low weight/high strength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2-way structural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Rapid assembly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110" y="2590800"/>
            <a:ext cx="6501889" cy="375036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0" y="2156901"/>
            <a:ext cx="2642110" cy="36379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kern="0" dirty="0" smtClean="0"/>
              <a:t>Minimal </a:t>
            </a:r>
            <a:r>
              <a:rPr lang="en-US" b="0" kern="0" dirty="0" err="1" smtClean="0"/>
              <a:t>construc-tion</a:t>
            </a:r>
            <a:r>
              <a:rPr lang="en-US" b="0" kern="0" dirty="0" smtClean="0"/>
              <a:t> site waste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kern="0" dirty="0" smtClean="0"/>
              <a:t>Negative carbon footprint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352800" y="5943600"/>
            <a:ext cx="5257800" cy="36933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800" b="0" kern="0" smtClean="0"/>
              <a:t>Design: DI Ulli Koller, Ing. Thomas Stiegler</a:t>
            </a: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9955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Exposed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152265" cy="3539430"/>
          </a:xfrm>
        </p:spPr>
        <p:txBody>
          <a:bodyPr/>
          <a:lstStyle/>
          <a:p>
            <a:r>
              <a:rPr lang="en-US" dirty="0" smtClean="0"/>
              <a:t>Without concealed spaces, power, lighting</a:t>
            </a:r>
            <a:r>
              <a:rPr lang="en-US" dirty="0"/>
              <a:t>, ductwork, </a:t>
            </a:r>
            <a:r>
              <a:rPr lang="en-US" dirty="0" smtClean="0"/>
              <a:t>sprinklers, and other services frequently are routed </a:t>
            </a:r>
            <a:r>
              <a:rPr lang="en-US" dirty="0"/>
              <a:t>in the open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10" descr="P101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09465" y="990600"/>
            <a:ext cx="4547235" cy="53340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06215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306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6019800" cy="1015663"/>
          </a:xfrm>
        </p:spPr>
        <p:txBody>
          <a:bodyPr/>
          <a:lstStyle/>
          <a:p>
            <a:r>
              <a:rPr lang="en-US" sz="6000" dirty="0" smtClean="0"/>
              <a:t>C</a:t>
            </a:r>
            <a:r>
              <a:rPr lang="en-US" dirty="0" smtClean="0"/>
              <a:t>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14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2743200" cy="2554545"/>
          </a:xfrm>
        </p:spPr>
        <p:txBody>
          <a:bodyPr/>
          <a:lstStyle/>
          <a:p>
            <a:r>
              <a:rPr lang="en-US" dirty="0" smtClean="0"/>
              <a:t>Traditional, pegged, </a:t>
            </a:r>
            <a:r>
              <a:rPr lang="en-US" dirty="0"/>
              <a:t>mortise and tenon </a:t>
            </a:r>
            <a:r>
              <a:rPr lang="en-US" dirty="0" smtClean="0"/>
              <a:t>joinery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81750"/>
            <a:ext cx="5867400" cy="40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Fundamentals of Building Construction, Materials &amp; Methods, 5</a:t>
            </a:r>
            <a:r>
              <a:rPr lang="en-US" baseline="30000" smtClean="0"/>
              <a:t>th</a:t>
            </a:r>
            <a:r>
              <a:rPr lang="en-US" smtClean="0"/>
              <a:t> Edition</a:t>
            </a:r>
          </a:p>
          <a:p>
            <a:r>
              <a:rPr lang="en-US" smtClean="0"/>
              <a:t>Copyright © 2009 J. Iano. All rights reserved.</a:t>
            </a:r>
            <a:endParaRPr lang="en-US"/>
          </a:p>
        </p:txBody>
      </p:sp>
      <p:pic>
        <p:nvPicPr>
          <p:cNvPr id="6" name="Picture 10" descr="Timber_frame_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066800"/>
            <a:ext cx="5943600" cy="525621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05117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0"/>
            <a:ext cx="3878263" cy="4830762"/>
          </a:xfrm>
          <a:prstGeom prst="rect">
            <a:avLst/>
          </a:prstGeom>
          <a:noFill/>
          <a:ln/>
        </p:spPr>
      </p:pic>
      <p:pic>
        <p:nvPicPr>
          <p:cNvPr id="5" name="Picture 9" descr="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524000"/>
            <a:ext cx="4779963" cy="4800600"/>
          </a:xfrm>
          <a:prstGeom prst="rect">
            <a:avLst/>
          </a:prstGeom>
          <a:noFill/>
          <a:ln/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05000" y="10886"/>
            <a:ext cx="7239000" cy="1569660"/>
          </a:xfrm>
          <a:noFill/>
        </p:spPr>
        <p:txBody>
          <a:bodyPr/>
          <a:lstStyle/>
          <a:p>
            <a:r>
              <a:rPr lang="en-US" dirty="0"/>
              <a:t>Proprietary fastening system with self-drilling steel dowels and concealed steel </a:t>
            </a:r>
            <a:r>
              <a:rPr lang="en-US" dirty="0" smtClean="0"/>
              <a:t>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33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457200"/>
            <a:ext cx="8077200" cy="1077218"/>
          </a:xfrm>
        </p:spPr>
        <p:txBody>
          <a:bodyPr/>
          <a:lstStyle/>
          <a:p>
            <a:r>
              <a:rPr lang="en-US" dirty="0"/>
              <a:t>Fabricated steel seat, concealed plates, and exposed </a:t>
            </a:r>
            <a:r>
              <a:rPr lang="en-US" dirty="0" smtClean="0"/>
              <a:t>through-bolts</a:t>
            </a:r>
            <a:endParaRPr lang="en-US" dirty="0"/>
          </a:p>
        </p:txBody>
      </p:sp>
      <p:pic>
        <p:nvPicPr>
          <p:cNvPr id="4" name="Picture 9" descr="connection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600200"/>
            <a:ext cx="3810000" cy="4525963"/>
          </a:xfrm>
          <a:prstGeom prst="rect">
            <a:avLst/>
          </a:prstGeom>
          <a:noFill/>
          <a:ln/>
        </p:spPr>
      </p:pic>
      <p:pic>
        <p:nvPicPr>
          <p:cNvPr id="5" name="Picture 10" descr="connect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2497138"/>
            <a:ext cx="4495800" cy="24780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436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Fire-Resistance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00400" cy="3539430"/>
          </a:xfrm>
        </p:spPr>
        <p:txBody>
          <a:bodyPr/>
          <a:lstStyle/>
          <a:p>
            <a:r>
              <a:rPr lang="en-US" dirty="0"/>
              <a:t>Large wood members have greater resistance to fire than unprotected steel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8" descr="G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652588"/>
            <a:ext cx="5486400" cy="33940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605824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304800"/>
            <a:ext cx="8077200" cy="1668149"/>
          </a:xfrm>
        </p:spPr>
        <p:txBody>
          <a:bodyPr/>
          <a:lstStyle/>
          <a:p>
            <a:r>
              <a:rPr lang="en-US" dirty="0"/>
              <a:t>Steel plate gusset with tie rod and through-bolts</a:t>
            </a:r>
          </a:p>
          <a:p>
            <a:endParaRPr lang="en-US" dirty="0"/>
          </a:p>
        </p:txBody>
      </p:sp>
      <p:pic>
        <p:nvPicPr>
          <p:cNvPr id="4" name="Picture 10" descr="DSC_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447800"/>
            <a:ext cx="6781800" cy="4876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135497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487740"/>
            <a:ext cx="8077200" cy="1569660"/>
          </a:xfrm>
        </p:spPr>
        <p:txBody>
          <a:bodyPr/>
          <a:lstStyle/>
          <a:p>
            <a:r>
              <a:rPr lang="en-US" dirty="0"/>
              <a:t>Copper sheet metal flashing </a:t>
            </a:r>
            <a:r>
              <a:rPr lang="en-US" dirty="0" smtClean="0"/>
              <a:t>protects the open-grain ends of beams and columns from absorbing moisture</a:t>
            </a:r>
            <a:endParaRPr lang="en-US" dirty="0"/>
          </a:p>
        </p:txBody>
      </p:sp>
      <p:pic>
        <p:nvPicPr>
          <p:cNvPr id="4" name="Picture 16" descr="connectio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211919"/>
            <a:ext cx="3804187" cy="4107918"/>
          </a:xfrm>
          <a:prstGeom prst="rect">
            <a:avLst/>
          </a:prstGeom>
          <a:noFill/>
          <a:ln/>
        </p:spPr>
      </p:pic>
      <p:pic>
        <p:nvPicPr>
          <p:cNvPr id="5" name="Picture 18" descr="conne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66776" y="2216682"/>
            <a:ext cx="5477224" cy="410791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723201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rand_380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943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51673"/>
            <a:ext cx="6019800" cy="2954655"/>
          </a:xfrm>
        </p:spPr>
        <p:txBody>
          <a:bodyPr/>
          <a:lstStyle/>
          <a:p>
            <a:r>
              <a:rPr lang="en-US" sz="6000" dirty="0" smtClean="0"/>
              <a:t>L</a:t>
            </a:r>
            <a:r>
              <a:rPr lang="en-US" dirty="0" smtClean="0"/>
              <a:t>ONGER </a:t>
            </a:r>
            <a:r>
              <a:rPr lang="en-US" sz="6000" dirty="0" smtClean="0"/>
              <a:t>S</a:t>
            </a:r>
            <a:r>
              <a:rPr lang="en-US" dirty="0" smtClean="0"/>
              <a:t>PANS IN </a:t>
            </a:r>
            <a:r>
              <a:rPr lang="en-US" sz="6000" dirty="0" smtClean="0"/>
              <a:t>H</a:t>
            </a:r>
            <a:r>
              <a:rPr lang="en-US" dirty="0" smtClean="0"/>
              <a:t>EAVY </a:t>
            </a:r>
            <a:r>
              <a:rPr lang="en-US" sz="6600" dirty="0" smtClean="0"/>
              <a:t>T</a:t>
            </a:r>
            <a:r>
              <a:rPr lang="en-US" dirty="0" smtClean="0"/>
              <a:t>IMBER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49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Beams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971800" cy="584775"/>
          </a:xfrm>
        </p:spPr>
        <p:txBody>
          <a:bodyPr/>
          <a:lstStyle/>
          <a:p>
            <a:r>
              <a:rPr lang="en-US" dirty="0"/>
              <a:t>Glulam beams can span over 80', and arches even further.</a:t>
            </a:r>
          </a:p>
          <a:p>
            <a:endParaRPr lang="en-US" dirty="0"/>
          </a:p>
        </p:txBody>
      </p:sp>
      <p:pic>
        <p:nvPicPr>
          <p:cNvPr id="4" name="Picture 10" descr="glul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752600"/>
            <a:ext cx="6172200" cy="41084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38443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3581400" cy="584775"/>
          </a:xfrm>
        </p:spPr>
        <p:txBody>
          <a:bodyPr/>
          <a:lstStyle/>
          <a:p>
            <a:r>
              <a:rPr lang="en-US" dirty="0"/>
              <a:t>Heavy timber trusses can span beyond 200</a:t>
            </a:r>
            <a:r>
              <a:rPr lang="en-US" dirty="0" smtClean="0"/>
              <a:t>'.</a:t>
            </a:r>
            <a:endParaRPr lang="en-US" dirty="0"/>
          </a:p>
        </p:txBody>
      </p:sp>
      <p:pic>
        <p:nvPicPr>
          <p:cNvPr id="4" name="Picture 6" descr="1189610187098_Pin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1752600"/>
            <a:ext cx="5562600" cy="41751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613958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2971800" cy="584775"/>
          </a:xfrm>
        </p:spPr>
        <p:txBody>
          <a:bodyPr/>
          <a:lstStyle/>
          <a:p>
            <a:r>
              <a:rPr lang="en-US" dirty="0"/>
              <a:t>The Washington State Tacoma Dome spans 530</a:t>
            </a:r>
            <a:r>
              <a:rPr lang="en-US" dirty="0" smtClean="0"/>
              <a:t>'.</a:t>
            </a:r>
            <a:endParaRPr lang="en-US" dirty="0"/>
          </a:p>
        </p:txBody>
      </p:sp>
      <p:pic>
        <p:nvPicPr>
          <p:cNvPr id="4" name="Picture 15" descr="tacoma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446213"/>
            <a:ext cx="6172200" cy="38766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823694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45770"/>
            <a:ext cx="7162800" cy="4775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4775"/>
          </a:xfrm>
        </p:spPr>
        <p:txBody>
          <a:bodyPr/>
          <a:lstStyle/>
          <a:p>
            <a:r>
              <a:rPr lang="en-US" dirty="0" err="1"/>
              <a:t>Metropol</a:t>
            </a:r>
            <a:r>
              <a:rPr lang="en-US" dirty="0"/>
              <a:t> </a:t>
            </a:r>
            <a:r>
              <a:rPr lang="en-US" dirty="0" smtClean="0"/>
              <a:t>Parasol, Seville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0" y="1371600"/>
            <a:ext cx="1981200" cy="2062103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overs area 490’ </a:t>
            </a:r>
            <a:r>
              <a:rPr lang="en-US" dirty="0"/>
              <a:t>by </a:t>
            </a:r>
            <a:r>
              <a:rPr lang="en-US" dirty="0" smtClean="0"/>
              <a:t>245’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7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200400" cy="3046988"/>
          </a:xfrm>
        </p:spPr>
        <p:txBody>
          <a:bodyPr/>
          <a:lstStyle/>
          <a:p>
            <a:r>
              <a:rPr lang="en-US" dirty="0"/>
              <a:t>Large timbers are slow to absorb heat, slow to catch fire, and slow to burn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8" descr="G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652588"/>
            <a:ext cx="5486400" cy="33940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2114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3716338" cy="353943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charred outer layer of a partially-burned timber insulates and protects the inner </a:t>
            </a:r>
            <a:r>
              <a:rPr lang="en-US" sz="2800" dirty="0" smtClean="0"/>
              <a:t>portion, preserving partial structural capacity.</a:t>
            </a:r>
            <a:endParaRPr lang="en-US" sz="2800" dirty="0"/>
          </a:p>
        </p:txBody>
      </p:sp>
      <p:pic>
        <p:nvPicPr>
          <p:cNvPr id="4" name="Picture 8" descr="G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73538" y="1143000"/>
            <a:ext cx="4970462" cy="5181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3211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4114800" cy="3539430"/>
          </a:xfrm>
        </p:spPr>
        <p:txBody>
          <a:bodyPr/>
          <a:lstStyle/>
          <a:p>
            <a:r>
              <a:rPr lang="en-US" dirty="0"/>
              <a:t>Fire-resistive, traditional Mill Construction consists of heavy timber framing within brick masonry exterior walls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5" descr="0408_105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73250"/>
            <a:ext cx="4572000" cy="59513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85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1815882"/>
          </a:xfrm>
        </p:spPr>
        <p:txBody>
          <a:bodyPr/>
          <a:lstStyle/>
          <a:p>
            <a:r>
              <a:rPr lang="en-US" sz="2800" dirty="0" smtClean="0"/>
              <a:t>Contemporary </a:t>
            </a:r>
            <a:r>
              <a:rPr lang="en-US" sz="2800" i="1" dirty="0" smtClean="0"/>
              <a:t>Type </a:t>
            </a:r>
            <a:r>
              <a:rPr lang="en-US" sz="2800" i="1" dirty="0"/>
              <a:t>IV Heavy Timber </a:t>
            </a:r>
            <a:r>
              <a:rPr lang="en-US" sz="2800" dirty="0"/>
              <a:t>construction requires heavy timber framing within noncombustible—masonry, steel, or concrete—exterior walls.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291942" y="2743200"/>
            <a:ext cx="1600200" cy="3505200"/>
          </a:xfrm>
          <a:prstGeom prst="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9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IV Heavy Timber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077200" cy="2332946"/>
          </a:xfrm>
        </p:spPr>
        <p:txBody>
          <a:bodyPr/>
          <a:lstStyle/>
          <a:p>
            <a:r>
              <a:rPr lang="en-US" sz="2800" dirty="0"/>
              <a:t>Timbers must meet minimum size </a:t>
            </a:r>
            <a:r>
              <a:rPr lang="en-US" sz="2800" dirty="0" smtClean="0"/>
              <a:t>requirements.</a:t>
            </a:r>
            <a:endParaRPr lang="en-US" sz="2800" dirty="0"/>
          </a:p>
          <a:p>
            <a:r>
              <a:rPr lang="en-US" sz="2800" dirty="0"/>
              <a:t>Members with lesser dimensions are classified as wood light frame (Type V) construction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aphicFrame>
        <p:nvGraphicFramePr>
          <p:cNvPr id="4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27"/>
              </p:ext>
            </p:extLst>
          </p:nvPr>
        </p:nvGraphicFramePr>
        <p:xfrm>
          <a:off x="457200" y="3733800"/>
          <a:ext cx="8229600" cy="2512060"/>
        </p:xfrm>
        <a:graphic>
          <a:graphicData uri="http://schemas.openxmlformats.org/drawingml/2006/table">
            <a:tbl>
              <a:tblPr/>
              <a:tblGrid>
                <a:gridCol w="1733550"/>
                <a:gridCol w="3143250"/>
                <a:gridCol w="335280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Supporting Floor Loads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Supporting Roof and Ceiling Loads Only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Columns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x 8 (184 x 184 mm)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x 8 (140 x 184 mm)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Beams and Girders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x 10 (140 x 235 mm)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x 6 (89 x 140 mm)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Trusses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x 8 (184 x 184 mm)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x 6 (89 x 140 mm)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Decking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decking plus 1" finish (64 mm decking plus 19 mm finish)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2" decking, or 1 1/8" plywood (38 mm decking, or 29 mm plywood)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8380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skerville Old Face"/>
        <a:ea typeface=""/>
        <a:cs typeface=""/>
      </a:majorFont>
      <a:minorFont>
        <a:latin typeface="Baskerville Old Fa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Rockwell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890</Words>
  <Application>Microsoft Office PowerPoint</Application>
  <PresentationFormat>On-screen Show (4:3)</PresentationFormat>
  <Paragraphs>96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Baskerville Old Face</vt:lpstr>
      <vt:lpstr>Rockwell</vt:lpstr>
      <vt:lpstr>Times New Roman</vt:lpstr>
      <vt:lpstr>Verdana</vt:lpstr>
      <vt:lpstr>Default Design</vt:lpstr>
      <vt:lpstr>FIRE-RESISTIVE HEAVY TIMBER CONSTRUCTION</vt:lpstr>
      <vt:lpstr>History</vt:lpstr>
      <vt:lpstr>PowerPoint Presentation</vt:lpstr>
      <vt:lpstr>Fire-Resistance</vt:lpstr>
      <vt:lpstr>PowerPoint Presentation</vt:lpstr>
      <vt:lpstr>PowerPoint Presentation</vt:lpstr>
      <vt:lpstr>PowerPoint Presentation</vt:lpstr>
      <vt:lpstr>PowerPoint Presentation</vt:lpstr>
      <vt:lpstr>Type IV Heavy Timber</vt:lpstr>
      <vt:lpstr>Type IV Heavy Timber</vt:lpstr>
      <vt:lpstr>Type IV Heavy Timber</vt:lpstr>
      <vt:lpstr>Managing Wood Shrinkage</vt:lpstr>
      <vt:lpstr>Traditional cast iron pintle</vt:lpstr>
      <vt:lpstr>Contemporary Connections</vt:lpstr>
      <vt:lpstr>PowerPoint Presentation</vt:lpstr>
      <vt:lpstr>Beam/Wall Anchorage</vt:lpstr>
      <vt:lpstr>PowerPoint Presentation</vt:lpstr>
      <vt:lpstr>PowerPoint Presentation</vt:lpstr>
      <vt:lpstr>Floor and Roof Decks</vt:lpstr>
      <vt:lpstr>PowerPoint Presentation</vt:lpstr>
      <vt:lpstr>HEAVY TIMBER IN OTHER CONSTRUCTION TYPES</vt:lpstr>
      <vt:lpstr>Type V Construction</vt:lpstr>
      <vt:lpstr>Heavy Timber Roof Framing</vt:lpstr>
      <vt:lpstr>LATERAL BRACING</vt:lpstr>
      <vt:lpstr>Knee Bracing</vt:lpstr>
      <vt:lpstr>Full-Bay Cross Bracing</vt:lpstr>
      <vt:lpstr>Shear Walls</vt:lpstr>
      <vt:lpstr>Structural Wood Panels</vt:lpstr>
      <vt:lpstr>CROSS-LAMINATED TIMBER 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Exposed Services</vt:lpstr>
      <vt:lpstr>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SPANS IN HEAVY TIMBER</vt:lpstr>
      <vt:lpstr>Large Beams</vt:lpstr>
      <vt:lpstr>Trusses</vt:lpstr>
      <vt:lpstr>Domes</vt:lpstr>
      <vt:lpstr>Metropol Parasol, Seville</vt:lpstr>
    </vt:vector>
  </TitlesOfParts>
  <Company>Amphion Communications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Iano</dc:creator>
  <cp:lastModifiedBy>j</cp:lastModifiedBy>
  <cp:revision>238</cp:revision>
  <dcterms:created xsi:type="dcterms:W3CDTF">2008-10-29T16:39:40Z</dcterms:created>
  <dcterms:modified xsi:type="dcterms:W3CDTF">2013-10-09T23:01:00Z</dcterms:modified>
</cp:coreProperties>
</file>