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353" r:id="rId2"/>
    <p:sldId id="386" r:id="rId3"/>
    <p:sldId id="387" r:id="rId4"/>
    <p:sldId id="388" r:id="rId5"/>
    <p:sldId id="389" r:id="rId6"/>
    <p:sldId id="390" r:id="rId7"/>
    <p:sldId id="391" r:id="rId8"/>
    <p:sldId id="392" r:id="rId9"/>
    <p:sldId id="457" r:id="rId10"/>
    <p:sldId id="394" r:id="rId11"/>
    <p:sldId id="395" r:id="rId12"/>
    <p:sldId id="396" r:id="rId13"/>
    <p:sldId id="397" r:id="rId14"/>
    <p:sldId id="399" r:id="rId15"/>
    <p:sldId id="398" r:id="rId16"/>
    <p:sldId id="400" r:id="rId17"/>
    <p:sldId id="401" r:id="rId18"/>
    <p:sldId id="402" r:id="rId19"/>
    <p:sldId id="403" r:id="rId20"/>
    <p:sldId id="405" r:id="rId21"/>
    <p:sldId id="406" r:id="rId22"/>
    <p:sldId id="407" r:id="rId23"/>
    <p:sldId id="408" r:id="rId24"/>
    <p:sldId id="409" r:id="rId25"/>
    <p:sldId id="410" r:id="rId26"/>
    <p:sldId id="411" r:id="rId27"/>
    <p:sldId id="412" r:id="rId28"/>
    <p:sldId id="413" r:id="rId29"/>
    <p:sldId id="414" r:id="rId30"/>
    <p:sldId id="436" r:id="rId31"/>
    <p:sldId id="437" r:id="rId32"/>
    <p:sldId id="434" r:id="rId33"/>
    <p:sldId id="435" r:id="rId34"/>
    <p:sldId id="438" r:id="rId35"/>
    <p:sldId id="439" r:id="rId36"/>
    <p:sldId id="445" r:id="rId37"/>
    <p:sldId id="446" r:id="rId38"/>
    <p:sldId id="440" r:id="rId39"/>
    <p:sldId id="442" r:id="rId40"/>
    <p:sldId id="443" r:id="rId41"/>
    <p:sldId id="441" r:id="rId42"/>
    <p:sldId id="444" r:id="rId43"/>
    <p:sldId id="447" r:id="rId44"/>
    <p:sldId id="449" r:id="rId45"/>
    <p:sldId id="450" r:id="rId46"/>
    <p:sldId id="463" r:id="rId47"/>
    <p:sldId id="451" r:id="rId48"/>
    <p:sldId id="452" r:id="rId49"/>
    <p:sldId id="453" r:id="rId50"/>
    <p:sldId id="454" r:id="rId51"/>
    <p:sldId id="455" r:id="rId52"/>
    <p:sldId id="459" r:id="rId53"/>
    <p:sldId id="458" r:id="rId54"/>
    <p:sldId id="460" r:id="rId55"/>
    <p:sldId id="462" r:id="rId56"/>
    <p:sldId id="464" r:id="rId57"/>
    <p:sldId id="465" r:id="rId58"/>
    <p:sldId id="467" r:id="rId59"/>
    <p:sldId id="468" r:id="rId60"/>
    <p:sldId id="470" r:id="rId61"/>
    <p:sldId id="469" r:id="rId62"/>
    <p:sldId id="471" r:id="rId63"/>
    <p:sldId id="472" r:id="rId64"/>
    <p:sldId id="473" r:id="rId65"/>
    <p:sldId id="474" r:id="rId66"/>
    <p:sldId id="475" r:id="rId67"/>
    <p:sldId id="476" r:id="rId68"/>
    <p:sldId id="478" r:id="rId69"/>
    <p:sldId id="477" r:id="rId7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b="1" kern="1200">
        <a:solidFill>
          <a:schemeClr val="bg1"/>
        </a:solidFill>
        <a:latin typeface="Rockwell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b="1" kern="1200">
        <a:solidFill>
          <a:schemeClr val="bg1"/>
        </a:solidFill>
        <a:latin typeface="Rockwell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b="1" kern="1200">
        <a:solidFill>
          <a:schemeClr val="bg1"/>
        </a:solidFill>
        <a:latin typeface="Rockwell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b="1" kern="1200">
        <a:solidFill>
          <a:schemeClr val="bg1"/>
        </a:solidFill>
        <a:latin typeface="Rockwell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b="1" kern="1200">
        <a:solidFill>
          <a:schemeClr val="bg1"/>
        </a:solidFill>
        <a:latin typeface="Rockwell" pitchFamily="18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chemeClr val="bg1"/>
        </a:solidFill>
        <a:latin typeface="Rockwell" pitchFamily="18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chemeClr val="bg1"/>
        </a:solidFill>
        <a:latin typeface="Rockwell" pitchFamily="18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chemeClr val="bg1"/>
        </a:solidFill>
        <a:latin typeface="Rockwell" pitchFamily="18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chemeClr val="bg1"/>
        </a:solidFill>
        <a:latin typeface="Rockwell" pitchFamily="1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C0584F7-3553-4DD2-9244-002BBC9DF553}">
          <p14:sldIdLst>
            <p14:sldId id="353"/>
            <p14:sldId id="386"/>
            <p14:sldId id="387"/>
            <p14:sldId id="388"/>
            <p14:sldId id="389"/>
            <p14:sldId id="390"/>
            <p14:sldId id="391"/>
            <p14:sldId id="392"/>
            <p14:sldId id="457"/>
            <p14:sldId id="394"/>
            <p14:sldId id="395"/>
            <p14:sldId id="396"/>
            <p14:sldId id="397"/>
            <p14:sldId id="399"/>
            <p14:sldId id="398"/>
            <p14:sldId id="400"/>
            <p14:sldId id="401"/>
            <p14:sldId id="402"/>
            <p14:sldId id="403"/>
            <p14:sldId id="405"/>
            <p14:sldId id="406"/>
            <p14:sldId id="407"/>
            <p14:sldId id="408"/>
            <p14:sldId id="409"/>
            <p14:sldId id="410"/>
            <p14:sldId id="411"/>
            <p14:sldId id="412"/>
            <p14:sldId id="413"/>
            <p14:sldId id="414"/>
            <p14:sldId id="436"/>
            <p14:sldId id="437"/>
            <p14:sldId id="434"/>
            <p14:sldId id="435"/>
            <p14:sldId id="438"/>
            <p14:sldId id="439"/>
            <p14:sldId id="445"/>
            <p14:sldId id="446"/>
            <p14:sldId id="440"/>
            <p14:sldId id="442"/>
            <p14:sldId id="443"/>
            <p14:sldId id="441"/>
            <p14:sldId id="444"/>
            <p14:sldId id="447"/>
            <p14:sldId id="449"/>
            <p14:sldId id="450"/>
            <p14:sldId id="463"/>
            <p14:sldId id="451"/>
            <p14:sldId id="452"/>
            <p14:sldId id="453"/>
            <p14:sldId id="454"/>
            <p14:sldId id="455"/>
            <p14:sldId id="459"/>
            <p14:sldId id="458"/>
            <p14:sldId id="460"/>
            <p14:sldId id="462"/>
            <p14:sldId id="464"/>
            <p14:sldId id="465"/>
            <p14:sldId id="467"/>
            <p14:sldId id="468"/>
            <p14:sldId id="470"/>
            <p14:sldId id="469"/>
            <p14:sldId id="471"/>
            <p14:sldId id="472"/>
            <p14:sldId id="473"/>
            <p14:sldId id="474"/>
            <p14:sldId id="475"/>
            <p14:sldId id="476"/>
            <p14:sldId id="478"/>
            <p14:sldId id="47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00CC"/>
    <a:srgbClr val="FF0000"/>
    <a:srgbClr val="4D4D4D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3" autoAdjust="0"/>
    <p:restoredTop sz="94660"/>
  </p:normalViewPr>
  <p:slideViewPr>
    <p:cSldViewPr>
      <p:cViewPr>
        <p:scale>
          <a:sx n="66" d="100"/>
          <a:sy n="66" d="100"/>
        </p:scale>
        <p:origin x="-1512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1219" y="-5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6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AE9954B2-F255-44F9-B861-2C22278EDF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2852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BC H1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8400"/>
            <a:ext cx="6019800" cy="1446550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defRPr sz="4400" b="0" baseline="0">
                <a:latin typeface="Arial Black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39"/>
          <p:cNvSpPr>
            <a:spLocks noChangeArrowheads="1"/>
          </p:cNvSpPr>
          <p:nvPr userDrawn="1"/>
        </p:nvSpPr>
        <p:spPr bwMode="auto">
          <a:xfrm>
            <a:off x="0" y="0"/>
            <a:ext cx="1524000" cy="381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Text Box 4"/>
          <p:cNvSpPr txBox="1">
            <a:spLocks noChangeArrowheads="1"/>
          </p:cNvSpPr>
          <p:nvPr userDrawn="1"/>
        </p:nvSpPr>
        <p:spPr bwMode="auto">
          <a:xfrm>
            <a:off x="457200" y="0"/>
            <a:ext cx="8229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smtClean="0">
                <a:latin typeface="Arial Black" pitchFamily="34" charset="0"/>
              </a:rPr>
              <a:t>3  WOOD</a:t>
            </a:r>
            <a:endParaRPr lang="en-US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778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BC H1-1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9"/>
          <p:cNvSpPr>
            <a:spLocks noChangeArrowheads="1"/>
          </p:cNvSpPr>
          <p:nvPr userDrawn="1"/>
        </p:nvSpPr>
        <p:spPr bwMode="auto">
          <a:xfrm>
            <a:off x="0" y="0"/>
            <a:ext cx="1219200" cy="381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8477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Box 4"/>
          <p:cNvSpPr txBox="1">
            <a:spLocks noChangeArrowheads="1"/>
          </p:cNvSpPr>
          <p:nvPr userDrawn="1"/>
        </p:nvSpPr>
        <p:spPr bwMode="auto">
          <a:xfrm>
            <a:off x="457200" y="37900"/>
            <a:ext cx="8229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smtClean="0">
                <a:latin typeface="Arial Black" pitchFamily="34" charset="0"/>
              </a:rPr>
              <a:t>Trees</a:t>
            </a:r>
            <a:endParaRPr lang="en-US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417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BC H1-2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9"/>
          <p:cNvSpPr>
            <a:spLocks noChangeArrowheads="1"/>
          </p:cNvSpPr>
          <p:nvPr userDrawn="1"/>
        </p:nvSpPr>
        <p:spPr bwMode="auto">
          <a:xfrm>
            <a:off x="0" y="0"/>
            <a:ext cx="1447800" cy="381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8477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Box 4"/>
          <p:cNvSpPr txBox="1">
            <a:spLocks noChangeArrowheads="1"/>
          </p:cNvSpPr>
          <p:nvPr userDrawn="1"/>
        </p:nvSpPr>
        <p:spPr bwMode="auto">
          <a:xfrm>
            <a:off x="457200" y="37900"/>
            <a:ext cx="8229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smtClean="0">
                <a:latin typeface="Arial Black" pitchFamily="34" charset="0"/>
              </a:rPr>
              <a:t>Lumber</a:t>
            </a:r>
            <a:endParaRPr lang="en-US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721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BC H1-3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9"/>
          <p:cNvSpPr>
            <a:spLocks noChangeArrowheads="1"/>
          </p:cNvSpPr>
          <p:nvPr userDrawn="1"/>
        </p:nvSpPr>
        <p:spPr bwMode="auto">
          <a:xfrm>
            <a:off x="0" y="0"/>
            <a:ext cx="2133600" cy="381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8477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Box 4"/>
          <p:cNvSpPr txBox="1">
            <a:spLocks noChangeArrowheads="1"/>
          </p:cNvSpPr>
          <p:nvPr userDrawn="1"/>
        </p:nvSpPr>
        <p:spPr bwMode="auto">
          <a:xfrm>
            <a:off x="457200" y="37900"/>
            <a:ext cx="8229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smtClean="0">
                <a:latin typeface="Arial Black" pitchFamily="34" charset="0"/>
              </a:rPr>
              <a:t>Wood Products</a:t>
            </a:r>
            <a:endParaRPr lang="en-US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294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BC H1-4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9"/>
          <p:cNvSpPr>
            <a:spLocks noChangeArrowheads="1"/>
          </p:cNvSpPr>
          <p:nvPr userDrawn="1"/>
        </p:nvSpPr>
        <p:spPr bwMode="auto">
          <a:xfrm>
            <a:off x="0" y="0"/>
            <a:ext cx="2133600" cy="381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8477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Box 4"/>
          <p:cNvSpPr txBox="1">
            <a:spLocks noChangeArrowheads="1"/>
          </p:cNvSpPr>
          <p:nvPr userDrawn="1"/>
        </p:nvSpPr>
        <p:spPr bwMode="auto">
          <a:xfrm>
            <a:off x="457200" y="37900"/>
            <a:ext cx="8229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smtClean="0">
                <a:latin typeface="Arial Black" pitchFamily="34" charset="0"/>
              </a:rPr>
              <a:t>Plastic Lumber</a:t>
            </a:r>
            <a:endParaRPr lang="en-US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055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BC H1-5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9"/>
          <p:cNvSpPr>
            <a:spLocks noChangeArrowheads="1"/>
          </p:cNvSpPr>
          <p:nvPr userDrawn="1"/>
        </p:nvSpPr>
        <p:spPr bwMode="auto">
          <a:xfrm>
            <a:off x="0" y="0"/>
            <a:ext cx="2743200" cy="381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8477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Box 4"/>
          <p:cNvSpPr txBox="1">
            <a:spLocks noChangeArrowheads="1"/>
          </p:cNvSpPr>
          <p:nvPr userDrawn="1"/>
        </p:nvSpPr>
        <p:spPr bwMode="auto">
          <a:xfrm>
            <a:off x="457200" y="37900"/>
            <a:ext cx="8229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smtClean="0">
                <a:latin typeface="Arial Black" pitchFamily="34" charset="0"/>
              </a:rPr>
              <a:t>Wood Panel Products</a:t>
            </a:r>
            <a:endParaRPr lang="en-US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939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BC H1-6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9"/>
          <p:cNvSpPr>
            <a:spLocks noChangeArrowheads="1"/>
          </p:cNvSpPr>
          <p:nvPr userDrawn="1"/>
        </p:nvSpPr>
        <p:spPr bwMode="auto">
          <a:xfrm>
            <a:off x="0" y="0"/>
            <a:ext cx="3352800" cy="381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8477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Box 4"/>
          <p:cNvSpPr txBox="1">
            <a:spLocks noChangeArrowheads="1"/>
          </p:cNvSpPr>
          <p:nvPr userDrawn="1"/>
        </p:nvSpPr>
        <p:spPr bwMode="auto">
          <a:xfrm>
            <a:off x="457200" y="37900"/>
            <a:ext cx="8229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smtClean="0">
                <a:latin typeface="Arial Black" pitchFamily="34" charset="0"/>
              </a:rPr>
              <a:t>Wood Chemical Treatments</a:t>
            </a:r>
            <a:endParaRPr lang="en-US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69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BC H1-7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9"/>
          <p:cNvSpPr>
            <a:spLocks noChangeArrowheads="1"/>
          </p:cNvSpPr>
          <p:nvPr userDrawn="1"/>
        </p:nvSpPr>
        <p:spPr bwMode="auto">
          <a:xfrm>
            <a:off x="0" y="0"/>
            <a:ext cx="2209800" cy="381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8477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Box 4"/>
          <p:cNvSpPr txBox="1">
            <a:spLocks noChangeArrowheads="1"/>
          </p:cNvSpPr>
          <p:nvPr userDrawn="1"/>
        </p:nvSpPr>
        <p:spPr bwMode="auto">
          <a:xfrm>
            <a:off x="457200" y="37900"/>
            <a:ext cx="8229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smtClean="0">
                <a:latin typeface="Arial Black" pitchFamily="34" charset="0"/>
              </a:rPr>
              <a:t>Wood Fasteners</a:t>
            </a:r>
            <a:endParaRPr lang="en-US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699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BC H1-8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9"/>
          <p:cNvSpPr>
            <a:spLocks noChangeArrowheads="1"/>
          </p:cNvSpPr>
          <p:nvPr userDrawn="1"/>
        </p:nvSpPr>
        <p:spPr bwMode="auto">
          <a:xfrm>
            <a:off x="0" y="0"/>
            <a:ext cx="3810000" cy="381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8477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Box 4"/>
          <p:cNvSpPr txBox="1">
            <a:spLocks noChangeArrowheads="1"/>
          </p:cNvSpPr>
          <p:nvPr userDrawn="1"/>
        </p:nvSpPr>
        <p:spPr bwMode="auto">
          <a:xfrm>
            <a:off x="457200" y="37900"/>
            <a:ext cx="8229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smtClean="0">
                <a:latin typeface="Arial Black" pitchFamily="34" charset="0"/>
              </a:rPr>
              <a:t>Prefabricated Wood Components</a:t>
            </a:r>
            <a:endParaRPr lang="en-US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699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5" descr="FBC cover blue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4600"/>
            <a:ext cx="914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7"/>
          <p:cNvSpPr txBox="1">
            <a:spLocks/>
          </p:cNvSpPr>
          <p:nvPr userDrawn="1"/>
        </p:nvSpPr>
        <p:spPr>
          <a:xfrm>
            <a:off x="457200" y="6324600"/>
            <a:ext cx="5943600" cy="5334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400" b="0" kern="1200" dirty="0" smtClean="0">
                <a:solidFill>
                  <a:srgbClr val="FFFFFF"/>
                </a:solidFill>
                <a:latin typeface="Arial" charset="0"/>
              </a:rPr>
              <a:t>Fundamentals of Building Construction, Materials &amp; Methods, 6</a:t>
            </a:r>
            <a:r>
              <a:rPr lang="en-US" sz="1400" b="0" kern="1200" baseline="30000" dirty="0" smtClean="0">
                <a:solidFill>
                  <a:srgbClr val="FFFFFF"/>
                </a:solidFill>
                <a:latin typeface="Arial" charset="0"/>
              </a:rPr>
              <a:t>th</a:t>
            </a:r>
            <a:r>
              <a:rPr lang="en-US" sz="1400" b="0" kern="1200" dirty="0" smtClean="0">
                <a:solidFill>
                  <a:srgbClr val="FFFFFF"/>
                </a:solidFill>
                <a:latin typeface="Arial" charset="0"/>
              </a:rPr>
              <a:t> Edition</a:t>
            </a:r>
          </a:p>
          <a:p>
            <a:r>
              <a:rPr lang="en-US" sz="1000" b="0" kern="1200" dirty="0" smtClean="0">
                <a:solidFill>
                  <a:srgbClr val="FFFFFF"/>
                </a:solidFill>
                <a:latin typeface="Arial" charset="0"/>
              </a:rPr>
              <a:t>Copyright © 2013 J. Iano. All rights reserved.</a:t>
            </a:r>
            <a:endParaRPr lang="en-US" sz="1000" b="0" kern="1200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5" r:id="rId5"/>
    <p:sldLayoutId id="2147483696" r:id="rId6"/>
    <p:sldLayoutId id="2147483697" r:id="rId7"/>
    <p:sldLayoutId id="2147483698" r:id="rId8"/>
    <p:sldLayoutId id="2147483699" r:id="rId9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Baskerville Old Fac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Baskerville Old Fac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Baskerville Old Fac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Baskerville Old Face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Baskerville Old Face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Baskerville Old Face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Baskerville Old Face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Baskerville Old Fac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tre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120950"/>
            <a:ext cx="6019800" cy="1015663"/>
          </a:xfrm>
        </p:spPr>
        <p:txBody>
          <a:bodyPr/>
          <a:lstStyle/>
          <a:p>
            <a:r>
              <a:rPr lang="en-US" sz="6000" dirty="0" smtClean="0"/>
              <a:t>T</a:t>
            </a:r>
            <a:r>
              <a:rPr lang="en-US" dirty="0" smtClean="0"/>
              <a:t>REES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89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lumb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438400"/>
            <a:ext cx="6019800" cy="1015663"/>
          </a:xfrm>
        </p:spPr>
        <p:txBody>
          <a:bodyPr/>
          <a:lstStyle/>
          <a:p>
            <a:r>
              <a:rPr lang="en-US" sz="6000" dirty="0" smtClean="0"/>
              <a:t>L</a:t>
            </a:r>
            <a:r>
              <a:rPr lang="en-US" dirty="0" smtClean="0"/>
              <a:t>UMBER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72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Sawing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4343400" cy="584775"/>
          </a:xfrm>
        </p:spPr>
        <p:txBody>
          <a:bodyPr/>
          <a:lstStyle/>
          <a:p>
            <a:r>
              <a:rPr lang="en-US" i="1" dirty="0"/>
              <a:t>Plainsawn</a:t>
            </a:r>
            <a:r>
              <a:rPr lang="en-US" dirty="0"/>
              <a:t>: growth rings roughly parallel to wider face of board (right)</a:t>
            </a:r>
          </a:p>
          <a:p>
            <a:r>
              <a:rPr lang="en-US" i="1" dirty="0"/>
              <a:t>Quartersawn</a:t>
            </a:r>
            <a:r>
              <a:rPr lang="en-US" dirty="0"/>
              <a:t>: growth rings close to perpendicular to wider face of board (left)</a:t>
            </a:r>
          </a:p>
          <a:p>
            <a:endParaRPr lang="en-US" dirty="0"/>
          </a:p>
        </p:txBody>
      </p:sp>
      <p:pic>
        <p:nvPicPr>
          <p:cNvPr id="4" name="Picture 10" descr="saw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98143" y="838200"/>
            <a:ext cx="4038600" cy="50403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644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Plainsawn Lumber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1371600"/>
            <a:ext cx="5076371" cy="3243965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Broader grain pattern on wide face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Greater distortion during drying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More uneven surface erosion or </a:t>
            </a:r>
            <a:r>
              <a:rPr lang="en-US" dirty="0" smtClean="0"/>
              <a:t>wear</a:t>
            </a:r>
            <a:endParaRPr lang="en-US" dirty="0"/>
          </a:p>
        </p:txBody>
      </p:sp>
      <p:pic>
        <p:nvPicPr>
          <p:cNvPr id="5" name="Picture 12" descr="plainsawn redoa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371" y="1752600"/>
            <a:ext cx="4038600" cy="38814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841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Plainsawn Lumber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1371600"/>
            <a:ext cx="5076371" cy="3243965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More </a:t>
            </a:r>
            <a:r>
              <a:rPr lang="en-US" dirty="0"/>
              <a:t>efficiently sawn from log; less costly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Also called </a:t>
            </a:r>
            <a:r>
              <a:rPr lang="en-US" dirty="0" err="1"/>
              <a:t>flatsawn</a:t>
            </a:r>
            <a:r>
              <a:rPr lang="en-US" dirty="0"/>
              <a:t>, flat grain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(left: red oak; right: white oak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Picture 12" descr="plainsawn redoa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371" y="1752600"/>
            <a:ext cx="4038600" cy="38814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169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Quartersawn Lumber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0" y="1371600"/>
            <a:ext cx="5105400" cy="4819781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More narrowly spaced grain pattern on wide face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Less distortion during drying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More even surface erosion or wear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More costly to saw from </a:t>
            </a:r>
            <a:r>
              <a:rPr lang="en-US" dirty="0" smtClean="0"/>
              <a:t>log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381750"/>
            <a:ext cx="5867400" cy="476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Fundamentals of Building Construction, Materials &amp; Methods, 5</a:t>
            </a:r>
            <a:r>
              <a:rPr lang="en-US" baseline="30000" smtClean="0"/>
              <a:t>th</a:t>
            </a:r>
            <a:r>
              <a:rPr lang="en-US" smtClean="0"/>
              <a:t> Edition</a:t>
            </a:r>
          </a:p>
          <a:p>
            <a:r>
              <a:rPr lang="en-US" sz="1000" smtClean="0"/>
              <a:t>Copyright © 2009 J. Iano. All rights reserved.</a:t>
            </a:r>
            <a:endParaRPr lang="en-US" sz="1000"/>
          </a:p>
        </p:txBody>
      </p:sp>
      <p:pic>
        <p:nvPicPr>
          <p:cNvPr id="8" name="Picture 10" descr="red_whiteoakpl quartersaw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1447800"/>
            <a:ext cx="4038600" cy="44545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680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Quartersawn Lumber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0" y="1371600"/>
            <a:ext cx="5105400" cy="4228850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Also </a:t>
            </a:r>
            <a:r>
              <a:rPr lang="en-US" dirty="0"/>
              <a:t>called edge sawn, edge grain, vertical grain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i="1" dirty="0"/>
              <a:t>Riftsawn</a:t>
            </a:r>
            <a:r>
              <a:rPr lang="en-US" dirty="0"/>
              <a:t> (left): angle of grain falls between perfectly quarter sawn and plainsawn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(</a:t>
            </a:r>
            <a:r>
              <a:rPr lang="en-US" dirty="0"/>
              <a:t>red oak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381750"/>
            <a:ext cx="5867400" cy="476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Fundamentals of Building Construction, Materials &amp; Methods, 5</a:t>
            </a:r>
            <a:r>
              <a:rPr lang="en-US" baseline="30000" smtClean="0"/>
              <a:t>th</a:t>
            </a:r>
            <a:r>
              <a:rPr lang="en-US" smtClean="0"/>
              <a:t> Edition</a:t>
            </a:r>
          </a:p>
          <a:p>
            <a:r>
              <a:rPr lang="en-US" sz="1000" smtClean="0"/>
              <a:t>Copyright © 2009 J. Iano. All rights reserved.</a:t>
            </a:r>
            <a:endParaRPr lang="en-US" sz="1000"/>
          </a:p>
        </p:txBody>
      </p:sp>
      <p:pic>
        <p:nvPicPr>
          <p:cNvPr id="8" name="Picture 10" descr="red_whiteoakpl quartersaw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1447800"/>
            <a:ext cx="4038600" cy="44545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607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Seasoning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4228850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After lumber is sawn, it is </a:t>
            </a:r>
            <a:r>
              <a:rPr lang="en-US" i="1" dirty="0"/>
              <a:t>seasoned</a:t>
            </a:r>
            <a:r>
              <a:rPr lang="en-US" dirty="0"/>
              <a:t> (dried), either in air or in kilns.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Seasoned lumber is lighter, stronger, and stiffer than green (unseasoned) lumber.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Decay causing fungi cannot survive in wood with a moisture content (MC) below </a:t>
            </a:r>
            <a:r>
              <a:rPr lang="en-US" dirty="0" smtClean="0"/>
              <a:t>~20</a:t>
            </a:r>
            <a:r>
              <a:rPr lang="en-US" dirty="0"/>
              <a:t>%. </a:t>
            </a:r>
          </a:p>
        </p:txBody>
      </p:sp>
    </p:spTree>
    <p:extLst>
      <p:ext uri="{BB962C8B-B14F-4D97-AF65-F5344CB8AC3E}">
        <p14:creationId xmlns:p14="http://schemas.microsoft.com/office/powerpoint/2010/main" val="41671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926" y="2362200"/>
            <a:ext cx="6861073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Seasoning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0" y="1371600"/>
            <a:ext cx="9144000" cy="1200329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/>
              <a:t>As wood dries below approximately 30 percent MC, it shrinks, mostly in cross section, and only slightly in length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3282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Seasoning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0" y="1371600"/>
            <a:ext cx="5155746" cy="3046988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Difference </a:t>
            </a:r>
            <a:r>
              <a:rPr lang="en-US" dirty="0"/>
              <a:t>between rates of tangential and radial shrinkage cause distortions in shape, especially in </a:t>
            </a:r>
            <a:r>
              <a:rPr lang="en-US" dirty="0" err="1"/>
              <a:t>flatsawn</a:t>
            </a:r>
            <a:r>
              <a:rPr lang="en-US" dirty="0"/>
              <a:t> lumber. </a:t>
            </a:r>
          </a:p>
        </p:txBody>
      </p:sp>
      <p:pic>
        <p:nvPicPr>
          <p:cNvPr id="4" name="Picture 12" descr="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5746" y="533400"/>
            <a:ext cx="4010025" cy="5486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576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Seasoning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0" y="2756595"/>
            <a:ext cx="3581400" cy="2763834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EMC </a:t>
            </a:r>
            <a:r>
              <a:rPr lang="en-US" sz="2800" dirty="0"/>
              <a:t>for exterior uses: 15% - 19%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/>
              <a:t>EMC for interior uses: </a:t>
            </a:r>
            <a:r>
              <a:rPr lang="en-US" sz="2800" dirty="0" smtClean="0"/>
              <a:t>6%-11</a:t>
            </a:r>
            <a:r>
              <a:rPr lang="en-US" sz="2800" dirty="0"/>
              <a:t>% </a:t>
            </a:r>
            <a:r>
              <a:rPr lang="en-US" sz="2800" dirty="0" smtClean="0"/>
              <a:t>(figure at right)</a:t>
            </a:r>
            <a:endParaRPr lang="en-US" sz="2800" dirty="0"/>
          </a:p>
        </p:txBody>
      </p:sp>
      <p:pic>
        <p:nvPicPr>
          <p:cNvPr id="4" name="Picture 9" descr="interior m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1400" y="2756595"/>
            <a:ext cx="5562600" cy="3581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533400" y="1371600"/>
            <a:ext cx="8077200" cy="13849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3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b="0" kern="0" smtClean="0"/>
              <a:t>Wood eventually dries to equilibrium with the surrounding air, reaching its equilibrium moisture content (EMC).</a:t>
            </a:r>
            <a:endParaRPr lang="en-US" sz="2800" b="0" kern="0" dirty="0"/>
          </a:p>
        </p:txBody>
      </p:sp>
    </p:spTree>
    <p:extLst>
      <p:ext uri="{BB962C8B-B14F-4D97-AF65-F5344CB8AC3E}">
        <p14:creationId xmlns:p14="http://schemas.microsoft.com/office/powerpoint/2010/main" val="265693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Tree Growth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0" y="1371600"/>
            <a:ext cx="4495800" cy="3711785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/>
              <a:t>Bark: Outermost protective layer (A: dead, B: living)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/>
              <a:t>Cambium layer (C): Source of new </a:t>
            </a:r>
            <a:r>
              <a:rPr lang="en-US" sz="2800" dirty="0" smtClean="0"/>
              <a:t>cells</a:t>
            </a:r>
            <a:endParaRPr lang="en-US" sz="28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/>
              <a:t>Sapwood (D): Living cells that store and transport </a:t>
            </a:r>
            <a:r>
              <a:rPr lang="en-US" sz="2800" dirty="0" smtClean="0"/>
              <a:t>nutrients</a:t>
            </a:r>
            <a:endParaRPr lang="en-US" sz="2800" dirty="0"/>
          </a:p>
        </p:txBody>
      </p:sp>
      <p:pic>
        <p:nvPicPr>
          <p:cNvPr id="4" name="Picture 10" descr="tree cross-se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487488"/>
            <a:ext cx="4572000" cy="42545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91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4228850"/>
          </a:xfrm>
        </p:spPr>
        <p:txBody>
          <a:bodyPr/>
          <a:lstStyle/>
          <a:p>
            <a:r>
              <a:rPr lang="en-US" dirty="0"/>
              <a:t>Lumber is surfaced to make it smooth and more dimensionally precise.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Framing lumber: usually </a:t>
            </a:r>
            <a:r>
              <a:rPr lang="en-US" i="1" dirty="0"/>
              <a:t>surfaced four sides</a:t>
            </a:r>
            <a:r>
              <a:rPr lang="en-US" dirty="0"/>
              <a:t> (</a:t>
            </a:r>
            <a:r>
              <a:rPr lang="en-US" i="1" dirty="0"/>
              <a:t>S4S</a:t>
            </a:r>
            <a:r>
              <a:rPr lang="en-US" dirty="0"/>
              <a:t>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Finish lumber: may be S4S, or </a:t>
            </a:r>
            <a:r>
              <a:rPr lang="en-US" i="1" dirty="0"/>
              <a:t>surfaced two sides</a:t>
            </a:r>
            <a:r>
              <a:rPr lang="en-US" dirty="0"/>
              <a:t> (</a:t>
            </a:r>
            <a:r>
              <a:rPr lang="en-US" i="1" dirty="0"/>
              <a:t>S2S</a:t>
            </a:r>
            <a:r>
              <a:rPr lang="en-US" dirty="0"/>
              <a:t>), the other sides to be sawn and surfaced by the </a:t>
            </a:r>
            <a:r>
              <a:rPr lang="en-US" dirty="0" smtClean="0"/>
              <a:t>woodworker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92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0" y="1371600"/>
            <a:ext cx="9144000" cy="4721292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Surfacing </a:t>
            </a:r>
            <a:r>
              <a:rPr lang="en-US" dirty="0"/>
              <a:t>after seasoning (</a:t>
            </a:r>
            <a:r>
              <a:rPr lang="en-US" i="1" dirty="0"/>
              <a:t>S-DRY</a:t>
            </a:r>
            <a:r>
              <a:rPr lang="en-US" dirty="0"/>
              <a:t>): removes some drying distortions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Surfacing before seasoning (</a:t>
            </a:r>
            <a:r>
              <a:rPr lang="en-US" i="1" dirty="0"/>
              <a:t>S-</a:t>
            </a:r>
            <a:r>
              <a:rPr lang="en-US" i="1" dirty="0" err="1"/>
              <a:t>GRN</a:t>
            </a:r>
            <a:r>
              <a:rPr lang="en-US" dirty="0"/>
              <a:t>): sometimes more economical; best for wood species that don't distort excessively as they </a:t>
            </a:r>
            <a:r>
              <a:rPr lang="en-US" dirty="0" smtClean="0"/>
              <a:t>dry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Construction planking: </a:t>
            </a:r>
            <a:r>
              <a:rPr lang="en-US" i="1" dirty="0" smtClean="0"/>
              <a:t>unsurfaced</a:t>
            </a:r>
            <a:r>
              <a:rPr lang="en-US" dirty="0" smtClean="0"/>
              <a:t>; Plank is </a:t>
            </a:r>
            <a:r>
              <a:rPr lang="en-US" dirty="0"/>
              <a:t>stronger (no material has been removed) and more </a:t>
            </a:r>
            <a:r>
              <a:rPr lang="en-US" dirty="0" smtClean="0"/>
              <a:t>slip-resistant.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33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Structural Grading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1569660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Framing lumber pieces are graded and stamped for structural strength and stiffness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7" descr="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4613" y="2987675"/>
            <a:ext cx="7799387" cy="3260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206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Structural Grading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3637919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Higher </a:t>
            </a:r>
            <a:r>
              <a:rPr lang="en-US" dirty="0"/>
              <a:t>structural grades have fewer defects, and when left exposed, are generally also more attractive.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Grading is most commonly performed visually, by trained inspectors, or it may be done by machine. </a:t>
            </a:r>
          </a:p>
        </p:txBody>
      </p:sp>
    </p:spTree>
    <p:extLst>
      <p:ext uri="{BB962C8B-B14F-4D97-AF65-F5344CB8AC3E}">
        <p14:creationId xmlns:p14="http://schemas.microsoft.com/office/powerpoint/2010/main" val="353502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Appearance Grading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1569660"/>
          </a:xfrm>
        </p:spPr>
        <p:txBody>
          <a:bodyPr/>
          <a:lstStyle/>
          <a:p>
            <a:r>
              <a:rPr lang="en-US" dirty="0"/>
              <a:t>Finish lumber is graded for the extent of </a:t>
            </a:r>
            <a:r>
              <a:rPr lang="en-US" dirty="0" smtClean="0"/>
              <a:t>visible , </a:t>
            </a:r>
            <a:r>
              <a:rPr lang="en-US" dirty="0"/>
              <a:t>such as knots, and other appearance characteristics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8" descr="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3124200"/>
            <a:ext cx="8839200" cy="3200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116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Appearance Grading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1077218"/>
          </a:xfrm>
        </p:spPr>
        <p:txBody>
          <a:bodyPr/>
          <a:lstStyle/>
          <a:p>
            <a:r>
              <a:rPr lang="en-US" dirty="0" smtClean="0"/>
              <a:t>Appearance </a:t>
            </a:r>
            <a:r>
              <a:rPr lang="en-US" dirty="0"/>
              <a:t>grading is always performed visually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61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Structural Properties of Wood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4721292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Wood has both useful tensile and compressive strength.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Strength varies significantly with direction of grain, species, and presence of knots or other defects.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Strength </a:t>
            </a:r>
            <a:r>
              <a:rPr lang="en-US" dirty="0"/>
              <a:t>also varies with duration of load, moisture content, chemical treatments, temperature, size and shape of piece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04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Structural Properties of Wood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2062103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Defect-free </a:t>
            </a:r>
            <a:r>
              <a:rPr lang="en-US" dirty="0"/>
              <a:t>wood is </a:t>
            </a:r>
            <a:r>
              <a:rPr lang="en-US" dirty="0" smtClean="0"/>
              <a:t>comparable to </a:t>
            </a:r>
            <a:r>
              <a:rPr lang="en-US" dirty="0"/>
              <a:t>the strength of steel </a:t>
            </a:r>
            <a:r>
              <a:rPr lang="en-US" u="sng" dirty="0"/>
              <a:t>on a per-weight </a:t>
            </a:r>
            <a:r>
              <a:rPr lang="en-US" u="sng" dirty="0" smtClean="0"/>
              <a:t>basis</a:t>
            </a:r>
            <a:r>
              <a:rPr lang="en-US" dirty="0" smtClean="0"/>
              <a:t>. But average grades are </a:t>
            </a:r>
            <a:r>
              <a:rPr lang="en-US" dirty="0"/>
              <a:t>weaker</a:t>
            </a:r>
            <a:r>
              <a:rPr lang="en-US" dirty="0" smtClean="0"/>
              <a:t>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4113387"/>
              </p:ext>
            </p:extLst>
          </p:nvPr>
        </p:nvGraphicFramePr>
        <p:xfrm>
          <a:off x="76200" y="3962400"/>
          <a:ext cx="8839200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/>
                <a:gridCol w="2209800"/>
                <a:gridCol w="2209800"/>
                <a:gridCol w="2209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Material</a:t>
                      </a:r>
                      <a:endParaRPr lang="en-US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Tensile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strength</a:t>
                      </a:r>
                      <a:endParaRPr lang="en-US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Density</a:t>
                      </a:r>
                      <a:endParaRPr lang="en-US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Specific strength</a:t>
                      </a:r>
                      <a:endParaRPr lang="en-US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Steel</a:t>
                      </a:r>
                      <a:endParaRPr lang="en-US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24,000 psi</a:t>
                      </a:r>
                      <a:endParaRPr lang="en-US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0.284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lb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/in</a:t>
                      </a:r>
                      <a:r>
                        <a:rPr lang="en-US" baseline="300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</a:t>
                      </a:r>
                      <a:endParaRPr lang="en-US" baseline="0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84,500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lb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-in/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lb</a:t>
                      </a:r>
                      <a:endParaRPr lang="en-US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Wood</a:t>
                      </a:r>
                      <a:endParaRPr lang="en-US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1500 psi</a:t>
                      </a:r>
                      <a:endParaRPr lang="en-US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0.017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lb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/in</a:t>
                      </a:r>
                      <a:r>
                        <a:rPr lang="en-US" baseline="3000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</a:t>
                      </a:r>
                      <a:endParaRPr lang="en-US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88,200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lb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-in/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lb</a:t>
                      </a:r>
                      <a:endParaRPr lang="en-US" dirty="0">
                        <a:solidFill>
                          <a:schemeClr val="tx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091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Lumber Dimensions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3342453"/>
          </a:xfrm>
        </p:spPr>
        <p:txBody>
          <a:bodyPr/>
          <a:lstStyle/>
          <a:p>
            <a:r>
              <a:rPr lang="en-US" dirty="0"/>
              <a:t>Actual sizes are less than nominal size. E.g.: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1x4 actual size is approximately ¾" x 3½"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2x4 is 1½" x 3½"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2x10 is 1½" x 9</a:t>
            </a:r>
            <a:r>
              <a:rPr lang="en-US" dirty="0" smtClean="0"/>
              <a:t>¼"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76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Lumber Dimensions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3736407"/>
          </a:xfrm>
        </p:spPr>
        <p:txBody>
          <a:bodyPr/>
          <a:lstStyle/>
          <a:p>
            <a:r>
              <a:rPr lang="en-US" dirty="0" smtClean="0"/>
              <a:t>In </a:t>
            </a:r>
            <a:r>
              <a:rPr lang="en-US" dirty="0"/>
              <a:t>U.S., lumber is priced by the board foot, based on nominal, not actual dimensions: </a:t>
            </a:r>
          </a:p>
          <a:p>
            <a:r>
              <a:rPr lang="en-US" dirty="0"/>
              <a:t>12 sq. in. nominal cross-section, 1 foot long = 1 board foot</a:t>
            </a:r>
          </a:p>
          <a:p>
            <a:r>
              <a:rPr lang="en-US" dirty="0"/>
              <a:t>E.g., an 8-foot 2x12 = (2x12)/12 x 8 = 16 board </a:t>
            </a:r>
            <a:r>
              <a:rPr lang="en-US" dirty="0" smtClean="0"/>
              <a:t>feet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02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Tree Growth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0" y="1371600"/>
            <a:ext cx="4495800" cy="5004447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Heartwood </a:t>
            </a:r>
            <a:r>
              <a:rPr lang="en-US" sz="2800" dirty="0"/>
              <a:t>(E): Dead cells that contribute to structural strength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/>
              <a:t>Pith (F): Innermost, first year’s growth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/>
              <a:t>Annual growth rings: Result from differences in rate of tree growth and density of cells, from spring to </a:t>
            </a:r>
            <a:r>
              <a:rPr lang="en-US" sz="2800" dirty="0" smtClean="0"/>
              <a:t>summer</a:t>
            </a:r>
            <a:endParaRPr lang="en-US" sz="2800" dirty="0"/>
          </a:p>
        </p:txBody>
      </p:sp>
      <p:pic>
        <p:nvPicPr>
          <p:cNvPr id="4" name="Picture 10" descr="tree cross-se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487488"/>
            <a:ext cx="4572000" cy="42545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774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Veneer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4572000" cy="4696670"/>
          </a:xfrm>
        </p:spPr>
        <p:txBody>
          <a:bodyPr/>
          <a:lstStyle/>
          <a:p>
            <a:r>
              <a:rPr lang="en-US" dirty="0" smtClean="0"/>
              <a:t>Thin sheets sliced from logs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Used in laminated panels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High quality veneers adhered over common woods maximize efficient use the more costly wood</a:t>
            </a:r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2166"/>
            <a:ext cx="4114800" cy="627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375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Veneer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153400" cy="3539430"/>
          </a:xfrm>
        </p:spPr>
        <p:txBody>
          <a:bodyPr/>
          <a:lstStyle/>
          <a:p>
            <a:r>
              <a:rPr lang="en-US" dirty="0" smtClean="0"/>
              <a:t>A series of veneers all taken from the same </a:t>
            </a:r>
            <a:r>
              <a:rPr lang="en-US" i="1" dirty="0" smtClean="0"/>
              <a:t>flitch</a:t>
            </a:r>
            <a:r>
              <a:rPr lang="en-US" dirty="0" smtClean="0"/>
              <a:t> (log or section of log) are used where matching of adjacent panels is important.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1403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WOOD PRODUC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438400"/>
            <a:ext cx="6019800" cy="1938992"/>
          </a:xfrm>
        </p:spPr>
        <p:txBody>
          <a:bodyPr/>
          <a:lstStyle/>
          <a:p>
            <a:r>
              <a:rPr lang="en-US" sz="6000" dirty="0" smtClean="0"/>
              <a:t>W</a:t>
            </a:r>
            <a:r>
              <a:rPr lang="en-US" dirty="0" smtClean="0"/>
              <a:t>OOD </a:t>
            </a:r>
            <a:r>
              <a:rPr lang="en-US" sz="6000" dirty="0" smtClean="0"/>
              <a:t>P</a:t>
            </a:r>
            <a:r>
              <a:rPr lang="en-US" dirty="0" smtClean="0"/>
              <a:t>RODUCTS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94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Manufactured Wood Products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5016758"/>
          </a:xfrm>
        </p:spPr>
        <p:txBody>
          <a:bodyPr/>
          <a:lstStyle/>
          <a:p>
            <a:r>
              <a:rPr lang="en-US" dirty="0"/>
              <a:t>Solid </a:t>
            </a:r>
            <a:r>
              <a:rPr lang="en-US" dirty="0" smtClean="0"/>
              <a:t>scrap and fibers can </a:t>
            </a:r>
            <a:r>
              <a:rPr lang="en-US" dirty="0"/>
              <a:t>be used in the manufacture of various wood products.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More sizes and shapes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Fewer defects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More consistent quality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More efficient use of wood materials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In some cases, stronger and stiffer than solid wood </a:t>
            </a:r>
            <a:r>
              <a:rPr lang="en-US" dirty="0" smtClean="0"/>
              <a:t>members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83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Glue-Laminated Wood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4191000" cy="4130361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Beams made from glued, solid lumber pieces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Available in </a:t>
            </a:r>
            <a:r>
              <a:rPr lang="en-US" dirty="0"/>
              <a:t>larger sizes, stronger and stiffer, than solid </a:t>
            </a:r>
            <a:r>
              <a:rPr lang="en-US" dirty="0" smtClean="0"/>
              <a:t>wood</a:t>
            </a:r>
            <a:endParaRPr lang="en-US" dirty="0"/>
          </a:p>
        </p:txBody>
      </p:sp>
      <p:pic>
        <p:nvPicPr>
          <p:cNvPr id="4" name="Picture 9" descr="glu-l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524000"/>
            <a:ext cx="4495800" cy="36972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570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Glue-Laminated Wood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4191000" cy="4622804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Can be curved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Uses </a:t>
            </a:r>
            <a:r>
              <a:rPr lang="en-US" dirty="0"/>
              <a:t>high-grade pieces efficiently, only in the parts of the beam with high </a:t>
            </a:r>
            <a:r>
              <a:rPr lang="en-US" dirty="0" smtClean="0"/>
              <a:t>stresses, </a:t>
            </a:r>
            <a:r>
              <a:rPr lang="en-US" dirty="0"/>
              <a:t>while using lower grade materials in other </a:t>
            </a:r>
            <a:r>
              <a:rPr lang="en-US" dirty="0" smtClean="0"/>
              <a:t>areas</a:t>
            </a:r>
            <a:endParaRPr lang="en-US" dirty="0"/>
          </a:p>
        </p:txBody>
      </p:sp>
      <p:pic>
        <p:nvPicPr>
          <p:cNvPr id="4" name="Picture 9" descr="glu-l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524000"/>
            <a:ext cx="4495800" cy="36972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728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Cross-Laminated Timber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4114800" cy="4130361"/>
          </a:xfrm>
        </p:spPr>
        <p:txBody>
          <a:bodyPr/>
          <a:lstStyle/>
          <a:p>
            <a:r>
              <a:rPr lang="en-US" dirty="0" smtClean="0"/>
              <a:t>Solid lumber pieces laminated into structural panels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Lumber pieces alternate direction in each layer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71600"/>
            <a:ext cx="4572000" cy="376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5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Cross-Laminated Timber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4114800" cy="3145476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Used for walls, floors, and roofs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Structurally competitive with concrete structures.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71600"/>
            <a:ext cx="4572000" cy="376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00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Structural Composite Lumber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2653034"/>
          </a:xfrm>
        </p:spPr>
        <p:txBody>
          <a:bodyPr/>
          <a:lstStyle/>
          <a:p>
            <a:r>
              <a:rPr lang="en-US" dirty="0" smtClean="0"/>
              <a:t>Made from wood veneers or fiber strands and glue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Used as beams, headers (short beams over openings), studs, nonstructural rim boards, etc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43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Structural Composite Lumber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0" y="1371600"/>
            <a:ext cx="3149600" cy="3243965"/>
          </a:xfrm>
        </p:spPr>
        <p:txBody>
          <a:bodyPr/>
          <a:lstStyle/>
          <a:p>
            <a:r>
              <a:rPr lang="en-US" dirty="0"/>
              <a:t>Parallel strand lumber (</a:t>
            </a:r>
            <a:r>
              <a:rPr lang="en-US" dirty="0" err="1"/>
              <a:t>PSL</a:t>
            </a:r>
            <a:r>
              <a:rPr lang="en-US" dirty="0" smtClean="0"/>
              <a:t>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thin strips of veneer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(bottom member)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1264487"/>
            <a:ext cx="5767842" cy="504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82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Softwoods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0" y="1371600"/>
            <a:ext cx="5089525" cy="4745915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From cone-bearing (coniferous) trees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Relatively simple cell structure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Generally, plain figure (pattern of grain and surface features)</a:t>
            </a:r>
          </a:p>
          <a:p>
            <a:r>
              <a:rPr lang="en-US" sz="2800" dirty="0"/>
              <a:t>(top: pine; bottom: fir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4" name="Picture 13" descr="CLEAR_PINE 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9525" y="304800"/>
            <a:ext cx="4038600" cy="2895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14" descr="douglas-fir 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25" y="3352800"/>
            <a:ext cx="4054475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44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Structural Composite Lumber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" y="1371600"/>
            <a:ext cx="3429000" cy="4228850"/>
          </a:xfrm>
        </p:spPr>
        <p:txBody>
          <a:bodyPr/>
          <a:lstStyle/>
          <a:p>
            <a:r>
              <a:rPr lang="en-US" dirty="0"/>
              <a:t>Laminated veneer lumber (</a:t>
            </a:r>
            <a:r>
              <a:rPr lang="en-US" dirty="0" err="1"/>
              <a:t>LVL</a:t>
            </a:r>
            <a:r>
              <a:rPr lang="en-US" dirty="0" smtClean="0"/>
              <a:t>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full-depth  veneers</a:t>
            </a: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(example here is lying on its side)</a:t>
            </a:r>
          </a:p>
        </p:txBody>
      </p:sp>
      <p:pic>
        <p:nvPicPr>
          <p:cNvPr id="5" name="Picture 21" descr="lvl 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393" y="1600200"/>
            <a:ext cx="5938608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06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Structural Composite Lumber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0" y="1371600"/>
            <a:ext cx="3403600" cy="4721292"/>
          </a:xfrm>
        </p:spPr>
        <p:txBody>
          <a:bodyPr/>
          <a:lstStyle/>
          <a:p>
            <a:r>
              <a:rPr lang="en-US" dirty="0" smtClean="0"/>
              <a:t>Laminated </a:t>
            </a:r>
            <a:r>
              <a:rPr lang="en-US" dirty="0"/>
              <a:t>strand lumber (</a:t>
            </a:r>
            <a:r>
              <a:rPr lang="en-US" dirty="0" err="1"/>
              <a:t>LSL</a:t>
            </a:r>
            <a:r>
              <a:rPr lang="en-US" dirty="0"/>
              <a:t>) and oriented strand lumber (</a:t>
            </a:r>
            <a:r>
              <a:rPr lang="en-US" dirty="0" err="1"/>
              <a:t>OSL</a:t>
            </a:r>
            <a:r>
              <a:rPr lang="en-US" dirty="0" smtClean="0"/>
              <a:t>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shredded </a:t>
            </a:r>
            <a:r>
              <a:rPr lang="en-US" dirty="0"/>
              <a:t>wood </a:t>
            </a:r>
            <a:r>
              <a:rPr lang="en-US" dirty="0" smtClean="0"/>
              <a:t>strips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(top member)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1264487"/>
            <a:ext cx="5767842" cy="504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03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I-Joists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5715000" cy="4228850"/>
          </a:xfrm>
        </p:spPr>
        <p:txBody>
          <a:bodyPr/>
          <a:lstStyle/>
          <a:p>
            <a:r>
              <a:rPr lang="en-US" dirty="0"/>
              <a:t>Can span further than solid lumber, using less raw material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Top and bottom flanges of solid lumber, or composite material (</a:t>
            </a:r>
            <a:r>
              <a:rPr lang="en-US" dirty="0" err="1"/>
              <a:t>LVL</a:t>
            </a:r>
            <a:r>
              <a:rPr lang="en-US" dirty="0"/>
              <a:t> shown here)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Webs of </a:t>
            </a:r>
            <a:r>
              <a:rPr lang="en-US" dirty="0" err="1"/>
              <a:t>OSB</a:t>
            </a:r>
            <a:r>
              <a:rPr lang="en-US" dirty="0"/>
              <a:t> or </a:t>
            </a:r>
            <a:r>
              <a:rPr lang="en-US" dirty="0" smtClean="0"/>
              <a:t>plywood</a:t>
            </a:r>
            <a:endParaRPr lang="en-US" dirty="0"/>
          </a:p>
        </p:txBody>
      </p:sp>
      <p:pic>
        <p:nvPicPr>
          <p:cNvPr id="4" name="Picture 7" descr="I-JO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023257"/>
            <a:ext cx="2971800" cy="4953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817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Wood-Plastic Composites (</a:t>
            </a:r>
            <a:r>
              <a:rPr lang="en-US" dirty="0" err="1"/>
              <a:t>WPCs</a:t>
            </a:r>
            <a:r>
              <a:rPr lang="en-US" dirty="0"/>
              <a:t>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5105400" cy="4819781"/>
          </a:xfrm>
        </p:spPr>
        <p:txBody>
          <a:bodyPr/>
          <a:lstStyle/>
          <a:p>
            <a:r>
              <a:rPr lang="en-US" dirty="0"/>
              <a:t>Made from mixtures of wood fibers and plastics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May be prefinished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Less </a:t>
            </a:r>
            <a:r>
              <a:rPr lang="en-US" dirty="0"/>
              <a:t>stiff and greater thermal expansion and contraction than solid </a:t>
            </a:r>
            <a:r>
              <a:rPr lang="en-US" dirty="0" smtClean="0"/>
              <a:t>lumber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Exterior </a:t>
            </a:r>
            <a:r>
              <a:rPr lang="en-US" dirty="0"/>
              <a:t>decking, wood trim, etc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9" descr="wp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1353457"/>
            <a:ext cx="3811587" cy="3963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739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Plastic Lumber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153400" cy="584775"/>
          </a:xfrm>
        </p:spPr>
        <p:txBody>
          <a:bodyPr/>
          <a:lstStyle/>
          <a:p>
            <a:r>
              <a:rPr lang="en-US" dirty="0" smtClean="0"/>
              <a:t>Greater </a:t>
            </a:r>
            <a:r>
              <a:rPr lang="en-US" dirty="0"/>
              <a:t>than 50% </a:t>
            </a:r>
            <a:r>
              <a:rPr lang="en-US" dirty="0" smtClean="0"/>
              <a:t>plastic</a:t>
            </a:r>
            <a:endParaRPr lang="en-US" dirty="0"/>
          </a:p>
        </p:txBody>
      </p:sp>
      <p:pic>
        <p:nvPicPr>
          <p:cNvPr id="5122" name="Picture 2" descr="http://www.structuremag.org/images/1010-bb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2667000"/>
            <a:ext cx="5143500" cy="366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580571" y="2057400"/>
            <a:ext cx="3419929" cy="413036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3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itchFamily="34" charset="0"/>
              <a:buChar char="•"/>
            </a:pPr>
            <a:r>
              <a:rPr lang="en-US" b="0" kern="0" dirty="0" smtClean="0"/>
              <a:t>Both finish and structural applications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b="0" kern="0" dirty="0" smtClean="0"/>
              <a:t>Durable, maintenance free, decay-resistant</a:t>
            </a:r>
          </a:p>
        </p:txBody>
      </p:sp>
    </p:spTree>
    <p:extLst>
      <p:ext uri="{BB962C8B-B14F-4D97-AF65-F5344CB8AC3E}">
        <p14:creationId xmlns:p14="http://schemas.microsoft.com/office/powerpoint/2010/main" val="79733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Structural Wood Panels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0" y="1371600"/>
            <a:ext cx="2901696" cy="2160591"/>
          </a:xfrm>
        </p:spPr>
        <p:txBody>
          <a:bodyPr/>
          <a:lstStyle/>
          <a:p>
            <a:r>
              <a:rPr lang="en-US" dirty="0" smtClean="0"/>
              <a:t>Plywood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Laminated softwood veneers</a:t>
            </a:r>
          </a:p>
        </p:txBody>
      </p:sp>
      <p:pic>
        <p:nvPicPr>
          <p:cNvPr id="59394" name="Picture 2" descr="http://www.tpub.com/builder2n3/14043_files/image0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1" y="1295400"/>
            <a:ext cx="5638800" cy="433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7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Structural Wood Panels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0" y="1371600"/>
            <a:ext cx="2901696" cy="1175706"/>
          </a:xfrm>
        </p:spPr>
        <p:txBody>
          <a:bodyPr/>
          <a:lstStyle/>
          <a:p>
            <a:r>
              <a:rPr lang="en-US" dirty="0" smtClean="0"/>
              <a:t>Plywood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(</a:t>
            </a:r>
            <a:r>
              <a:rPr lang="en-US" dirty="0" smtClean="0"/>
              <a:t>bottom)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696" y="1371600"/>
            <a:ext cx="6242304" cy="346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32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Structural Wood Panels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0" y="1371600"/>
            <a:ext cx="2901696" cy="3736407"/>
          </a:xfrm>
        </p:spPr>
        <p:txBody>
          <a:bodyPr/>
          <a:lstStyle/>
          <a:p>
            <a:r>
              <a:rPr lang="en-US" dirty="0"/>
              <a:t>Oriented strand board (</a:t>
            </a:r>
            <a:r>
              <a:rPr lang="en-US" dirty="0" err="1" smtClean="0"/>
              <a:t>OSB</a:t>
            </a:r>
            <a:r>
              <a:rPr lang="en-US" dirty="0" smtClean="0"/>
              <a:t>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shredded </a:t>
            </a:r>
            <a:r>
              <a:rPr lang="en-US" dirty="0"/>
              <a:t>strands, like </a:t>
            </a:r>
            <a:r>
              <a:rPr lang="en-US" dirty="0" err="1" smtClean="0"/>
              <a:t>LSL</a:t>
            </a:r>
            <a:endParaRPr lang="en-US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(middle)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696" y="1371600"/>
            <a:ext cx="6242304" cy="346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0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Structural Wood Panels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0" y="1371600"/>
            <a:ext cx="2901696" cy="3243965"/>
          </a:xfrm>
        </p:spPr>
        <p:txBody>
          <a:bodyPr/>
          <a:lstStyle/>
          <a:p>
            <a:r>
              <a:rPr lang="en-US" dirty="0" smtClean="0"/>
              <a:t>Fiberboard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very </a:t>
            </a:r>
            <a:r>
              <a:rPr lang="en-US" dirty="0"/>
              <a:t>fine-grained wood </a:t>
            </a:r>
            <a:r>
              <a:rPr lang="en-US" dirty="0" smtClean="0"/>
              <a:t>particles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(top)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696" y="1371600"/>
            <a:ext cx="6242304" cy="346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15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Structural Wood Panels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2653034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Composite panels: face veneers bonded to solid core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Particleboard: glued particles, smaller than </a:t>
            </a:r>
            <a:r>
              <a:rPr lang="en-US" dirty="0" err="1"/>
              <a:t>OSB</a:t>
            </a:r>
            <a:r>
              <a:rPr lang="en-US" dirty="0"/>
              <a:t> </a:t>
            </a:r>
            <a:r>
              <a:rPr lang="en-US" dirty="0" smtClean="0"/>
              <a:t>strands but larger than fiberboard particles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78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Softwoods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4745915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/>
              <a:t>Mostly originating from North American forests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/>
              <a:t>Fast-growing, plentiful, relatively inexpensive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/>
              <a:t>Generally soft, easily worked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Used for structural </a:t>
            </a:r>
            <a:r>
              <a:rPr lang="en-US" sz="2800" dirty="0"/>
              <a:t>wood </a:t>
            </a:r>
            <a:r>
              <a:rPr lang="en-US" sz="2800" dirty="0" smtClean="0"/>
              <a:t>products, finish </a:t>
            </a:r>
            <a:r>
              <a:rPr lang="en-US" sz="2800" dirty="0"/>
              <a:t>trim, </a:t>
            </a:r>
            <a:r>
              <a:rPr lang="en-US" sz="2800" dirty="0" smtClean="0"/>
              <a:t>shingles, siding, flooring</a:t>
            </a:r>
            <a:endParaRPr lang="en-US" sz="28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/>
              <a:t>But not all softwoods are soft. For example, Douglas Fir is harder than some hardwoods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8366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Structural Wood Panels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2653034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Standard </a:t>
            </a:r>
            <a:r>
              <a:rPr lang="en-US" dirty="0" smtClean="0"/>
              <a:t>sizes</a:t>
            </a:r>
            <a:r>
              <a:rPr lang="en-US" dirty="0"/>
              <a:t>: 4' x 8', 5/16" to 1 1/8" thick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Used as sheathing on framed walls and roofs, and subflooring over floor </a:t>
            </a:r>
            <a:r>
              <a:rPr lang="en-US" dirty="0" smtClean="0"/>
              <a:t>framing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67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Structural Wood Panels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5065632" cy="4228850"/>
          </a:xfrm>
        </p:spPr>
        <p:txBody>
          <a:bodyPr/>
          <a:lstStyle/>
          <a:p>
            <a:r>
              <a:rPr lang="en-US" dirty="0" smtClean="0"/>
              <a:t>Span Rating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E.g., 48/24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May be </a:t>
            </a:r>
            <a:r>
              <a:rPr lang="en-US" dirty="0"/>
              <a:t>used as roof sheathing over rafters spaced at </a:t>
            </a:r>
            <a:r>
              <a:rPr lang="en-US" dirty="0" smtClean="0"/>
              <a:t>48" </a:t>
            </a:r>
            <a:r>
              <a:rPr lang="en-US" dirty="0"/>
              <a:t>or as subflooring over joists spaced at </a:t>
            </a:r>
            <a:r>
              <a:rPr lang="en-US" dirty="0" smtClean="0"/>
              <a:t>24"</a:t>
            </a:r>
            <a:endParaRPr lang="en-US" dirty="0"/>
          </a:p>
        </p:txBody>
      </p:sp>
      <p:pic>
        <p:nvPicPr>
          <p:cNvPr id="52226" name="Picture 2" descr="http://www.betzwood.com/wordpress/wp-content/uploads/2011/05/apa_panel_rat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832" y="1371600"/>
            <a:ext cx="3610282" cy="492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04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Structural Wood Panels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0" y="1371600"/>
            <a:ext cx="5522832" cy="4524315"/>
          </a:xfrm>
        </p:spPr>
        <p:txBody>
          <a:bodyPr/>
          <a:lstStyle/>
          <a:p>
            <a:r>
              <a:rPr lang="en-US" dirty="0" smtClean="0"/>
              <a:t>Exposure </a:t>
            </a:r>
            <a:r>
              <a:rPr lang="en-US" dirty="0"/>
              <a:t>Durability </a:t>
            </a:r>
            <a:r>
              <a:rPr lang="en-US" dirty="0" smtClean="0"/>
              <a:t>Classification: Exposure 1</a:t>
            </a: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Exterior glue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Medium quality veneers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For interior use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Prolonged exposure to moisture permitted during construction.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MOST COMMON</a:t>
            </a:r>
            <a:endParaRPr lang="en-US" sz="2800" dirty="0"/>
          </a:p>
        </p:txBody>
      </p:sp>
      <p:pic>
        <p:nvPicPr>
          <p:cNvPr id="52226" name="Picture 2" descr="http://www.betzwood.com/wordpress/wp-content/uploads/2011/05/apa_panel_rat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832" y="1371600"/>
            <a:ext cx="3610282" cy="492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02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Structural Wood Panels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0" y="1371600"/>
            <a:ext cx="5522832" cy="3342453"/>
          </a:xfrm>
        </p:spPr>
        <p:txBody>
          <a:bodyPr/>
          <a:lstStyle/>
          <a:p>
            <a:r>
              <a:rPr lang="en-US" dirty="0" smtClean="0"/>
              <a:t>Exposure </a:t>
            </a:r>
            <a:r>
              <a:rPr lang="en-US" dirty="0"/>
              <a:t>Durability </a:t>
            </a:r>
            <a:r>
              <a:rPr lang="en-US" dirty="0" smtClean="0"/>
              <a:t>Classification </a:t>
            </a:r>
            <a:r>
              <a:rPr lang="en-US" i="1" dirty="0" smtClean="0"/>
              <a:t>Exterior</a:t>
            </a: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Exterior glue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Most durable veneers</a:t>
            </a:r>
            <a:endParaRPr lang="en-US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For permanently exposed </a:t>
            </a:r>
            <a:r>
              <a:rPr lang="en-US" dirty="0"/>
              <a:t>exterior </a:t>
            </a:r>
            <a:r>
              <a:rPr lang="en-US" dirty="0" smtClean="0"/>
              <a:t>siding</a:t>
            </a:r>
            <a:endParaRPr lang="en-US" dirty="0"/>
          </a:p>
        </p:txBody>
      </p:sp>
      <p:pic>
        <p:nvPicPr>
          <p:cNvPr id="55298" name="Picture 2" descr="http://www.portersbuilding.com/images/remote/http--imgs.ebuild.com-cms-ebuild-2007--37036-Plywood20Identification20Symbo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914" y="1447800"/>
            <a:ext cx="3505200" cy="361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97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Structural Wood Panels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0" y="1371600"/>
            <a:ext cx="2667000" cy="2062103"/>
          </a:xfrm>
        </p:spPr>
        <p:txBody>
          <a:bodyPr/>
          <a:lstStyle/>
          <a:p>
            <a:r>
              <a:rPr lang="en-US" dirty="0"/>
              <a:t>Plywood Veneer Grades </a:t>
            </a:r>
            <a:r>
              <a:rPr lang="en-US" dirty="0" smtClean="0"/>
              <a:t>A through D</a:t>
            </a:r>
          </a:p>
        </p:txBody>
      </p:sp>
      <p:pic>
        <p:nvPicPr>
          <p:cNvPr id="56324" name="Picture 4" descr="http://cudahylumber.com/images/productimages/plywood%20vene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768" y="1447800"/>
            <a:ext cx="6905232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0" y="5334000"/>
            <a:ext cx="8991600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3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itchFamily="34" charset="0"/>
              <a:buChar char="•"/>
            </a:pPr>
            <a:r>
              <a:rPr lang="en-US" b="0" kern="0" dirty="0" smtClean="0"/>
              <a:t>Lower grades (like D) have more defects than higher grades</a:t>
            </a:r>
          </a:p>
        </p:txBody>
      </p:sp>
    </p:spTree>
    <p:extLst>
      <p:ext uri="{BB962C8B-B14F-4D97-AF65-F5344CB8AC3E}">
        <p14:creationId xmlns:p14="http://schemas.microsoft.com/office/powerpoint/2010/main" val="315571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Structural Wood Panels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5867400" cy="5115246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CDX</a:t>
            </a:r>
            <a:r>
              <a:rPr lang="en-US" dirty="0"/>
              <a:t>: C and D faces, with exterior glue; for exterior sheathing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C-D plugged flooring underlayment:  </a:t>
            </a:r>
            <a:r>
              <a:rPr lang="en-US" dirty="0"/>
              <a:t>C-plugged face provides an especially smooth surface beneath carpet or resilient flooring </a:t>
            </a:r>
            <a:r>
              <a:rPr lang="en-US" dirty="0" smtClean="0"/>
              <a:t>materials</a:t>
            </a:r>
            <a:endParaRPr lang="en-US" dirty="0"/>
          </a:p>
        </p:txBody>
      </p:sp>
      <p:pic>
        <p:nvPicPr>
          <p:cNvPr id="5" name="Picture 2" descr="http://www.apawood.org/images/b_images/C-D_pp_atr_reliab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433067"/>
            <a:ext cx="2578100" cy="385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70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Wood Chemical Treatments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4979825"/>
          </a:xfrm>
        </p:spPr>
        <p:txBody>
          <a:bodyPr/>
          <a:lstStyle/>
          <a:p>
            <a:r>
              <a:rPr lang="en-US" dirty="0"/>
              <a:t>Fire-retardant treated wood: Chemical salts pressure-impregnated into wood to reduce its combustibility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Used </a:t>
            </a:r>
            <a:r>
              <a:rPr lang="en-US" sz="2800" dirty="0"/>
              <a:t>where building code restricts the use of combustible materials</a:t>
            </a:r>
          </a:p>
          <a:p>
            <a:r>
              <a:rPr lang="en-US" dirty="0"/>
              <a:t>Preservative-treated wood: Protect wood from decay and insect </a:t>
            </a:r>
            <a:r>
              <a:rPr lang="en-US" dirty="0" smtClean="0"/>
              <a:t>attack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Exposed </a:t>
            </a:r>
            <a:r>
              <a:rPr lang="en-US" sz="2800" dirty="0"/>
              <a:t>to the weather, in contact with the ground, or in areas of high termite </a:t>
            </a:r>
            <a:r>
              <a:rPr lang="en-US" sz="2800" dirty="0" smtClean="0"/>
              <a:t>risk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1319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Preservative-Treated Wood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" y="1143000"/>
            <a:ext cx="4488542" cy="2456057"/>
          </a:xfrm>
        </p:spPr>
        <p:txBody>
          <a:bodyPr/>
          <a:lstStyle/>
          <a:p>
            <a:r>
              <a:rPr lang="en-US" dirty="0"/>
              <a:t>Pressure-impregnated waterborne salts are most common: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err="1" smtClean="0"/>
              <a:t>ACQ</a:t>
            </a:r>
            <a:r>
              <a:rPr lang="en-US" sz="2800" dirty="0"/>
              <a:t>, </a:t>
            </a:r>
            <a:r>
              <a:rPr lang="en-US" sz="2800" dirty="0" err="1"/>
              <a:t>CBA</a:t>
            </a:r>
            <a:r>
              <a:rPr lang="en-US" sz="2800" dirty="0"/>
              <a:t>, CA: High concentrations of copper; most common, require corrosion resistant fasteners and </a:t>
            </a:r>
            <a:r>
              <a:rPr lang="en-US" sz="2800" dirty="0" smtClean="0"/>
              <a:t>hardware</a:t>
            </a:r>
            <a:endParaRPr lang="en-US" sz="2800" dirty="0"/>
          </a:p>
        </p:txBody>
      </p:sp>
      <p:pic>
        <p:nvPicPr>
          <p:cNvPr id="5" name="Picture 7" descr="preservative treated  wo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2667000"/>
            <a:ext cx="4648200" cy="36496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134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Preservative-Treated Wood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143000"/>
            <a:ext cx="8229600" cy="2763834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err="1" smtClean="0"/>
              <a:t>CCA</a:t>
            </a:r>
            <a:r>
              <a:rPr lang="en-US" sz="2800" dirty="0"/>
              <a:t>: Contains arsenic; common in the past, but use has become restricted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err="1" smtClean="0"/>
              <a:t>SBX</a:t>
            </a:r>
            <a:r>
              <a:rPr lang="en-US" sz="2800" dirty="0" smtClean="0"/>
              <a:t> </a:t>
            </a:r>
            <a:r>
              <a:rPr lang="en-US" sz="2800" dirty="0"/>
              <a:t>and other borate compounds: noncorrosive, nontoxic; primarily for insect resistance; not for exterior exposure or ground </a:t>
            </a:r>
            <a:r>
              <a:rPr lang="en-US" sz="2800" dirty="0" smtClean="0"/>
              <a:t>contact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9711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fasten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438400"/>
            <a:ext cx="6019800" cy="1938992"/>
          </a:xfrm>
        </p:spPr>
        <p:txBody>
          <a:bodyPr/>
          <a:lstStyle/>
          <a:p>
            <a:r>
              <a:rPr lang="en-US" sz="6000" dirty="0" smtClean="0"/>
              <a:t>W</a:t>
            </a:r>
            <a:r>
              <a:rPr lang="en-US" dirty="0" smtClean="0"/>
              <a:t>OOD </a:t>
            </a:r>
            <a:r>
              <a:rPr lang="en-US" sz="6000" dirty="0" smtClean="0"/>
              <a:t>F</a:t>
            </a:r>
            <a:r>
              <a:rPr lang="en-US" dirty="0" smtClean="0"/>
              <a:t>ASTENERS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663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Hardwoods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0" y="1371600"/>
            <a:ext cx="4267200" cy="5004447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/>
              <a:t>From </a:t>
            </a:r>
            <a:r>
              <a:rPr lang="en-US" sz="2800" dirty="0" err="1"/>
              <a:t>broadleafed</a:t>
            </a:r>
            <a:r>
              <a:rPr lang="en-US" sz="2800" dirty="0"/>
              <a:t> (deciduous) trees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/>
              <a:t>More complex cell structure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/>
              <a:t>Often more interesting figure </a:t>
            </a:r>
            <a:r>
              <a:rPr lang="en-US" sz="2800" dirty="0" smtClean="0"/>
              <a:t>(Top</a:t>
            </a:r>
            <a:r>
              <a:rPr lang="en-US" sz="2800" dirty="0"/>
              <a:t>: walnut, with readily apparent pores; </a:t>
            </a:r>
            <a:r>
              <a:rPr lang="en-US" sz="2800" dirty="0" smtClean="0"/>
              <a:t>bottom</a:t>
            </a:r>
            <a:r>
              <a:rPr lang="en-US" sz="2800" dirty="0"/>
              <a:t>: red oak, with  pores and rays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4" name="Picture 17" descr="walnut with po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740347"/>
            <a:ext cx="4876800" cy="251561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18" descr="red oak with ray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81162"/>
            <a:ext cx="4876800" cy="222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33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Nails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5410200" cy="5016758"/>
          </a:xfrm>
        </p:spPr>
        <p:txBody>
          <a:bodyPr/>
          <a:lstStyle/>
          <a:p>
            <a:r>
              <a:rPr lang="en-US" dirty="0"/>
              <a:t>Inexpensive, fast and easy to </a:t>
            </a:r>
            <a:r>
              <a:rPr lang="en-US" dirty="0" smtClean="0"/>
              <a:t>install</a:t>
            </a:r>
          </a:p>
          <a:p>
            <a:r>
              <a:rPr lang="en-US" dirty="0"/>
              <a:t>May be driven by hand or nail </a:t>
            </a:r>
            <a:r>
              <a:rPr lang="en-US" dirty="0" smtClean="0"/>
              <a:t>gun</a:t>
            </a:r>
            <a:endParaRPr lang="en-US" dirty="0"/>
          </a:p>
          <a:p>
            <a:r>
              <a:rPr lang="en-US" dirty="0"/>
              <a:t>Sized in pennies (d), e.g.: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16d: 3</a:t>
            </a:r>
            <a:r>
              <a:rPr lang="en-US" dirty="0" smtClean="0"/>
              <a:t>½“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8d</a:t>
            </a:r>
            <a:r>
              <a:rPr lang="en-US" dirty="0"/>
              <a:t>: 2</a:t>
            </a:r>
            <a:r>
              <a:rPr lang="en-US" dirty="0" smtClean="0"/>
              <a:t>½“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2d</a:t>
            </a:r>
            <a:r>
              <a:rPr lang="en-US" dirty="0"/>
              <a:t>: 1</a:t>
            </a:r>
            <a:r>
              <a:rPr lang="en-US" dirty="0" smtClean="0"/>
              <a:t>"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-29537"/>
            <a:ext cx="3251200" cy="635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45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Nails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5410200" cy="4031873"/>
          </a:xfrm>
        </p:spPr>
        <p:txBody>
          <a:bodyPr/>
          <a:lstStyle/>
          <a:p>
            <a:r>
              <a:rPr lang="en-US" dirty="0" smtClean="0"/>
              <a:t>Materials</a:t>
            </a: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bright (plain steel)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galvanized (zinc-coated for corrosion resistance)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stainless steel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aluminum, copper, etc.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-29537"/>
            <a:ext cx="3251200" cy="635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071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Screws &amp; Bolts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3886200" cy="4721292"/>
          </a:xfrm>
        </p:spPr>
        <p:txBody>
          <a:bodyPr/>
          <a:lstStyle/>
          <a:p>
            <a:r>
              <a:rPr lang="en-US" dirty="0" smtClean="0"/>
              <a:t>Threaded fasteners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Greater </a:t>
            </a:r>
            <a:r>
              <a:rPr lang="en-US" dirty="0"/>
              <a:t>holding power than nails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More expensive and time-consuming to </a:t>
            </a:r>
            <a:r>
              <a:rPr lang="en-US" dirty="0" smtClean="0"/>
              <a:t>install</a:t>
            </a:r>
            <a:endParaRPr lang="en-US" dirty="0"/>
          </a:p>
        </p:txBody>
      </p:sp>
      <p:pic>
        <p:nvPicPr>
          <p:cNvPr id="4" name="Picture 10" descr="screw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990600"/>
            <a:ext cx="2481263" cy="51355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11" descr="bol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738" y="2514600"/>
            <a:ext cx="2100262" cy="361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5652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Screws &amp; Bolts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3886200" cy="4573560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Bolts </a:t>
            </a:r>
            <a:r>
              <a:rPr lang="en-US" sz="2800" dirty="0"/>
              <a:t>require pre-drilled holes.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/>
              <a:t>Some screws require pilot holes, some are self-drilling.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/>
              <a:t>Great variety of shapes, sizes, head styles, driver </a:t>
            </a:r>
            <a:r>
              <a:rPr lang="en-US" sz="2800" dirty="0" smtClean="0"/>
              <a:t>shapes</a:t>
            </a:r>
            <a:endParaRPr lang="en-US" sz="2800" dirty="0"/>
          </a:p>
        </p:txBody>
      </p:sp>
      <p:pic>
        <p:nvPicPr>
          <p:cNvPr id="4" name="Picture 10" descr="screw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990600"/>
            <a:ext cx="2481263" cy="51355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11" descr="bol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738" y="2514600"/>
            <a:ext cx="2100262" cy="361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04796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metal connecto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57650" y="1917700"/>
            <a:ext cx="2952750" cy="425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6" descr="splt r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988" y="317500"/>
            <a:ext cx="1831975" cy="5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5" descr="metal connector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960824"/>
            <a:ext cx="2866344" cy="221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3"/>
          <p:cNvSpPr>
            <a:spLocks noGrp="1" noChangeArrowheads="1"/>
          </p:cNvSpPr>
          <p:nvPr>
            <p:ph type="body" sz="quarter" idx="12"/>
          </p:nvPr>
        </p:nvSpPr>
        <p:spPr>
          <a:xfrm>
            <a:off x="457200" y="457200"/>
            <a:ext cx="3505200" cy="345325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Toothed plates </a:t>
            </a:r>
            <a:r>
              <a:rPr lang="en-US" sz="2800" dirty="0" smtClean="0"/>
              <a:t>(</a:t>
            </a:r>
            <a:r>
              <a:rPr lang="en-US" sz="2800" i="1" dirty="0" smtClean="0"/>
              <a:t>left</a:t>
            </a:r>
            <a:r>
              <a:rPr lang="en-US" sz="2800" dirty="0"/>
              <a:t>)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Metal framing </a:t>
            </a:r>
            <a:r>
              <a:rPr lang="en-US" sz="2800" dirty="0" smtClean="0"/>
              <a:t>hardware (</a:t>
            </a:r>
            <a:r>
              <a:rPr lang="en-US" sz="2800" i="1" dirty="0" smtClean="0"/>
              <a:t>middle</a:t>
            </a:r>
            <a:r>
              <a:rPr lang="en-US" sz="2800" dirty="0"/>
              <a:t>)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Split ring connectors (</a:t>
            </a:r>
            <a:r>
              <a:rPr lang="en-US" sz="2800" i="1" dirty="0"/>
              <a:t>right)</a:t>
            </a: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Adhesives</a:t>
            </a:r>
          </a:p>
        </p:txBody>
      </p:sp>
    </p:spTree>
    <p:extLst>
      <p:ext uri="{BB962C8B-B14F-4D97-AF65-F5344CB8AC3E}">
        <p14:creationId xmlns:p14="http://schemas.microsoft.com/office/powerpoint/2010/main" val="317990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trus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438400"/>
            <a:ext cx="6019800" cy="2862322"/>
          </a:xfrm>
        </p:spPr>
        <p:txBody>
          <a:bodyPr/>
          <a:lstStyle/>
          <a:p>
            <a:r>
              <a:rPr lang="en-US" sz="6000" dirty="0" smtClean="0"/>
              <a:t>P</a:t>
            </a:r>
            <a:r>
              <a:rPr lang="en-US" dirty="0" smtClean="0"/>
              <a:t>REFABRICATED </a:t>
            </a:r>
            <a:r>
              <a:rPr lang="en-US" sz="6000" dirty="0" smtClean="0"/>
              <a:t>W</a:t>
            </a:r>
            <a:r>
              <a:rPr lang="en-US" dirty="0" smtClean="0"/>
              <a:t>OOD </a:t>
            </a:r>
            <a:r>
              <a:rPr lang="en-US" sz="6000" dirty="0" smtClean="0"/>
              <a:t>P</a:t>
            </a:r>
            <a:r>
              <a:rPr lang="en-US" dirty="0" smtClean="0"/>
              <a:t>RODUCTS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0562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Trusses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0" y="1371600"/>
            <a:ext cx="4572000" cy="4388894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/>
              <a:t>Light wood members (2x4, 2x6) joined with toothed plates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/>
              <a:t>Long-span capability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/>
              <a:t>Rapidly erected on site using light-duty cranes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/>
              <a:t>Congested attic space 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800" dirty="0"/>
          </a:p>
        </p:txBody>
      </p:sp>
      <p:pic>
        <p:nvPicPr>
          <p:cNvPr id="8" name="Picture 11" descr="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600200"/>
            <a:ext cx="4572000" cy="3260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14629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Prefabricated Panels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8143" y="1371600"/>
            <a:ext cx="2420257" cy="954107"/>
          </a:xfrm>
        </p:spPr>
        <p:txBody>
          <a:bodyPr/>
          <a:lstStyle/>
          <a:p>
            <a:r>
              <a:rPr lang="en-US" sz="2800" dirty="0"/>
              <a:t>Can act structurally, or be attached to a structural </a:t>
            </a:r>
            <a:r>
              <a:rPr lang="en-US" sz="2800" dirty="0" smtClean="0"/>
              <a:t>frame</a:t>
            </a:r>
            <a:endParaRPr lang="en-US" sz="2800" dirty="0"/>
          </a:p>
        </p:txBody>
      </p:sp>
      <p:pic>
        <p:nvPicPr>
          <p:cNvPr id="4" name="Picture 8" descr="panel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0085" y="1447800"/>
            <a:ext cx="6807629" cy="41544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09535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Factory-Built Housing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153400" cy="3637919"/>
          </a:xfrm>
        </p:spPr>
        <p:txBody>
          <a:bodyPr/>
          <a:lstStyle/>
          <a:p>
            <a:r>
              <a:rPr lang="en-US" dirty="0"/>
              <a:t>Manufactured homes (mobile homes): Built on towable chassis, to U.S. HUD standards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8072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Factory-Built Housing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4191000" cy="5115246"/>
          </a:xfrm>
        </p:spPr>
        <p:txBody>
          <a:bodyPr/>
          <a:lstStyle/>
          <a:p>
            <a:r>
              <a:rPr lang="en-US" dirty="0" smtClean="0"/>
              <a:t>Modular Construction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Constructed </a:t>
            </a:r>
            <a:r>
              <a:rPr lang="en-US" dirty="0"/>
              <a:t>to local building code requirements, but factory-built and trucked to construction </a:t>
            </a:r>
            <a:r>
              <a:rPr lang="en-US" dirty="0" smtClean="0"/>
              <a:t>site</a:t>
            </a:r>
            <a:endParaRPr lang="en-US" dirty="0"/>
          </a:p>
        </p:txBody>
      </p:sp>
      <p:pic>
        <p:nvPicPr>
          <p:cNvPr id="4" name="Picture 10" descr="DSC_00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9567" y="1295400"/>
            <a:ext cx="4035545" cy="5029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9059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Hardwoods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5016758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Harvested from around the world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Slower growing, generally more expensive than softwoods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Denser, with greater variety of colors and figure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Used for fine </a:t>
            </a:r>
            <a:r>
              <a:rPr lang="en-US" dirty="0"/>
              <a:t>trim, </a:t>
            </a:r>
            <a:r>
              <a:rPr lang="en-US" dirty="0" smtClean="0"/>
              <a:t>paneling, flooring, fine </a:t>
            </a:r>
            <a:r>
              <a:rPr lang="en-US" dirty="0"/>
              <a:t>cabinet work, furniture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12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Certified Wood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3834896"/>
          </a:xfrm>
        </p:spPr>
        <p:txBody>
          <a:bodyPr/>
          <a:lstStyle/>
          <a:p>
            <a:r>
              <a:rPr lang="en-US" dirty="0"/>
              <a:t>Sustainable forestry management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Protect forest ecosystem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Maintain long term forest economic viability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Some programs also address social responsibilities, for example, the land rights of indigenous peoples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9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Certified Wood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0" y="1371600"/>
            <a:ext cx="3124200" cy="2160591"/>
          </a:xfrm>
        </p:spPr>
        <p:txBody>
          <a:bodyPr/>
          <a:lstStyle/>
          <a:p>
            <a:r>
              <a:rPr lang="en-US" dirty="0"/>
              <a:t>Forest Stewardship Council (</a:t>
            </a:r>
            <a:r>
              <a:rPr lang="en-US" dirty="0" err="1"/>
              <a:t>FSC</a:t>
            </a:r>
            <a:r>
              <a:rPr lang="en-US" dirty="0"/>
              <a:t>): Only certifying organization currently recognized for </a:t>
            </a:r>
            <a:r>
              <a:rPr lang="en-US" dirty="0" err="1"/>
              <a:t>LEED</a:t>
            </a:r>
            <a:r>
              <a:rPr lang="en-US" dirty="0"/>
              <a:t> certification</a:t>
            </a:r>
          </a:p>
          <a:p>
            <a:endParaRPr lang="en-US" dirty="0"/>
          </a:p>
        </p:txBody>
      </p:sp>
      <p:pic>
        <p:nvPicPr>
          <p:cNvPr id="4" name="Picture 2" descr="http://dz8s0oagnjand.cloudfront.net/wp-content/uploads/2010/12/FSC-Plywood-St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9" y="1524000"/>
            <a:ext cx="5925457" cy="425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46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Baskerville Old Face"/>
        <a:ea typeface=""/>
        <a:cs typeface=""/>
      </a:majorFont>
      <a:minorFont>
        <a:latin typeface="Baskerville Old Fa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Rockwell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Rockwell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2627</TotalTime>
  <Words>1873</Words>
  <Application>Microsoft Office PowerPoint</Application>
  <PresentationFormat>On-screen Show (4:3)</PresentationFormat>
  <Paragraphs>263</Paragraphs>
  <Slides>69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Default Design</vt:lpstr>
      <vt:lpstr>TREES</vt:lpstr>
      <vt:lpstr>Tree Growth</vt:lpstr>
      <vt:lpstr>Tree Growth</vt:lpstr>
      <vt:lpstr>Softwoods</vt:lpstr>
      <vt:lpstr>Softwoods</vt:lpstr>
      <vt:lpstr>Hardwoods</vt:lpstr>
      <vt:lpstr>Hardwoods</vt:lpstr>
      <vt:lpstr>Certified Wood</vt:lpstr>
      <vt:lpstr>Certified Wood</vt:lpstr>
      <vt:lpstr>LUMBER</vt:lpstr>
      <vt:lpstr>Sawing</vt:lpstr>
      <vt:lpstr>Plainsawn Lumber</vt:lpstr>
      <vt:lpstr>Plainsawn Lumber</vt:lpstr>
      <vt:lpstr>Quartersawn Lumber</vt:lpstr>
      <vt:lpstr>Quartersawn Lumber</vt:lpstr>
      <vt:lpstr>Seasoning</vt:lpstr>
      <vt:lpstr>Seasoning</vt:lpstr>
      <vt:lpstr>Seasoning</vt:lpstr>
      <vt:lpstr>Seasoning</vt:lpstr>
      <vt:lpstr>Surfacing</vt:lpstr>
      <vt:lpstr>Surfacing</vt:lpstr>
      <vt:lpstr>Structural Grading</vt:lpstr>
      <vt:lpstr>Structural Grading</vt:lpstr>
      <vt:lpstr>Appearance Grading</vt:lpstr>
      <vt:lpstr>Appearance Grading</vt:lpstr>
      <vt:lpstr>Structural Properties of Wood</vt:lpstr>
      <vt:lpstr>Structural Properties of Wood</vt:lpstr>
      <vt:lpstr>Lumber Dimensions</vt:lpstr>
      <vt:lpstr>Lumber Dimensions</vt:lpstr>
      <vt:lpstr>Veneer</vt:lpstr>
      <vt:lpstr>Veneer</vt:lpstr>
      <vt:lpstr>WOOD PRODUCTS</vt:lpstr>
      <vt:lpstr>Manufactured Wood Products</vt:lpstr>
      <vt:lpstr>Glue-Laminated Wood</vt:lpstr>
      <vt:lpstr>Glue-Laminated Wood</vt:lpstr>
      <vt:lpstr>Cross-Laminated Timber</vt:lpstr>
      <vt:lpstr>Cross-Laminated Timber</vt:lpstr>
      <vt:lpstr>Structural Composite Lumber</vt:lpstr>
      <vt:lpstr>Structural Composite Lumber</vt:lpstr>
      <vt:lpstr>Structural Composite Lumber</vt:lpstr>
      <vt:lpstr>Structural Composite Lumber</vt:lpstr>
      <vt:lpstr>I-Joists</vt:lpstr>
      <vt:lpstr>Wood-Plastic Composites (WPCs)</vt:lpstr>
      <vt:lpstr>Plastic Lumber</vt:lpstr>
      <vt:lpstr>Structural Wood Panels</vt:lpstr>
      <vt:lpstr>Structural Wood Panels</vt:lpstr>
      <vt:lpstr>Structural Wood Panels</vt:lpstr>
      <vt:lpstr>Structural Wood Panels</vt:lpstr>
      <vt:lpstr>Structural Wood Panels</vt:lpstr>
      <vt:lpstr>Structural Wood Panels</vt:lpstr>
      <vt:lpstr>Structural Wood Panels</vt:lpstr>
      <vt:lpstr>Structural Wood Panels</vt:lpstr>
      <vt:lpstr>Structural Wood Panels</vt:lpstr>
      <vt:lpstr>Structural Wood Panels</vt:lpstr>
      <vt:lpstr>Structural Wood Panels</vt:lpstr>
      <vt:lpstr>Wood Chemical Treatments</vt:lpstr>
      <vt:lpstr>Preservative-Treated Wood</vt:lpstr>
      <vt:lpstr>Preservative-Treated Wood</vt:lpstr>
      <vt:lpstr>WOOD FASTENERS</vt:lpstr>
      <vt:lpstr>Nails</vt:lpstr>
      <vt:lpstr>Nails</vt:lpstr>
      <vt:lpstr>Screws &amp; Bolts</vt:lpstr>
      <vt:lpstr>Screws &amp; Bolts</vt:lpstr>
      <vt:lpstr>PowerPoint Presentation</vt:lpstr>
      <vt:lpstr>PREFABRICATED WOOD PRODUCTS</vt:lpstr>
      <vt:lpstr>Trusses</vt:lpstr>
      <vt:lpstr>Prefabricated Panels</vt:lpstr>
      <vt:lpstr>Factory-Built Housing</vt:lpstr>
      <vt:lpstr>Factory-Built Housing</vt:lpstr>
    </vt:vector>
  </TitlesOfParts>
  <Company>Amphion Communications Ltd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Joe Iano</dc:creator>
  <cp:lastModifiedBy>jiano</cp:lastModifiedBy>
  <cp:revision>210</cp:revision>
  <dcterms:created xsi:type="dcterms:W3CDTF">2008-10-29T16:39:40Z</dcterms:created>
  <dcterms:modified xsi:type="dcterms:W3CDTF">2013-09-12T00:30:50Z</dcterms:modified>
</cp:coreProperties>
</file>