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353" r:id="rId2"/>
    <p:sldId id="365" r:id="rId3"/>
    <p:sldId id="368" r:id="rId4"/>
    <p:sldId id="366" r:id="rId5"/>
    <p:sldId id="367" r:id="rId6"/>
    <p:sldId id="371" r:id="rId7"/>
    <p:sldId id="372" r:id="rId8"/>
    <p:sldId id="369" r:id="rId9"/>
    <p:sldId id="383" r:id="rId10"/>
    <p:sldId id="382" r:id="rId11"/>
    <p:sldId id="413" r:id="rId12"/>
    <p:sldId id="38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4" r:id="rId21"/>
    <p:sldId id="393" r:id="rId22"/>
    <p:sldId id="392" r:id="rId23"/>
    <p:sldId id="395" r:id="rId24"/>
    <p:sldId id="396" r:id="rId25"/>
    <p:sldId id="397" r:id="rId26"/>
    <p:sldId id="399" r:id="rId27"/>
    <p:sldId id="400" r:id="rId28"/>
    <p:sldId id="401" r:id="rId29"/>
    <p:sldId id="398" r:id="rId30"/>
    <p:sldId id="402" r:id="rId31"/>
    <p:sldId id="414" r:id="rId32"/>
    <p:sldId id="409" r:id="rId33"/>
    <p:sldId id="410" r:id="rId34"/>
    <p:sldId id="417" r:id="rId35"/>
    <p:sldId id="416" r:id="rId36"/>
    <p:sldId id="411" r:id="rId37"/>
    <p:sldId id="418" r:id="rId38"/>
    <p:sldId id="419" r:id="rId39"/>
    <p:sldId id="420" r:id="rId40"/>
    <p:sldId id="436" r:id="rId41"/>
    <p:sldId id="437" r:id="rId42"/>
    <p:sldId id="438" r:id="rId43"/>
    <p:sldId id="439" r:id="rId44"/>
    <p:sldId id="440" r:id="rId45"/>
    <p:sldId id="442" r:id="rId46"/>
    <p:sldId id="441" r:id="rId47"/>
    <p:sldId id="443" r:id="rId48"/>
    <p:sldId id="444" r:id="rId49"/>
    <p:sldId id="445" r:id="rId50"/>
    <p:sldId id="446" r:id="rId51"/>
    <p:sldId id="447" r:id="rId52"/>
    <p:sldId id="448" r:id="rId53"/>
    <p:sldId id="450" r:id="rId54"/>
    <p:sldId id="449" r:id="rId55"/>
    <p:sldId id="451" r:id="rId56"/>
    <p:sldId id="452" r:id="rId57"/>
    <p:sldId id="453" r:id="rId58"/>
    <p:sldId id="457" r:id="rId59"/>
    <p:sldId id="456" r:id="rId60"/>
    <p:sldId id="458" r:id="rId61"/>
    <p:sldId id="459" r:id="rId62"/>
    <p:sldId id="455" r:id="rId63"/>
    <p:sldId id="454" r:id="rId64"/>
    <p:sldId id="462" r:id="rId65"/>
    <p:sldId id="460" r:id="rId6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bg1"/>
        </a:solidFill>
        <a:latin typeface="Rockwell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CC"/>
    <a:srgbClr val="FF0000"/>
    <a:srgbClr val="4D4D4D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>
        <p:scale>
          <a:sx n="66" d="100"/>
          <a:sy n="66" d="100"/>
        </p:scale>
        <p:origin x="-1512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1219" y="-5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AE9954B2-F255-44F9-B861-2C22278ED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85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6019800" cy="1446550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 sz="4400" b="0" baseline="0"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39"/>
          <p:cNvSpPr>
            <a:spLocks noChangeArrowheads="1"/>
          </p:cNvSpPr>
          <p:nvPr userDrawn="1"/>
        </p:nvSpPr>
        <p:spPr bwMode="auto">
          <a:xfrm>
            <a:off x="0" y="0"/>
            <a:ext cx="24384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 userDrawn="1"/>
        </p:nvSpPr>
        <p:spPr bwMode="auto">
          <a:xfrm>
            <a:off x="457200" y="0"/>
            <a:ext cx="822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2  FOUNDATIONS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778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1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32004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Foundation</a:t>
            </a:r>
            <a:r>
              <a:rPr lang="en-US" baseline="0" dirty="0" smtClean="0">
                <a:latin typeface="Arial Black" pitchFamily="34" charset="0"/>
              </a:rPr>
              <a:t> Requirements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417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2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22098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Earth Materials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72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3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32766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Earthwork and Excavation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294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4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19050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Foundations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05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BC H1-5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ChangeArrowheads="1"/>
          </p:cNvSpPr>
          <p:nvPr userDrawn="1"/>
        </p:nvSpPr>
        <p:spPr bwMode="auto">
          <a:xfrm>
            <a:off x="0" y="0"/>
            <a:ext cx="34290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847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Box 4"/>
          <p:cNvSpPr txBox="1">
            <a:spLocks noChangeArrowheads="1"/>
          </p:cNvSpPr>
          <p:nvPr userDrawn="1"/>
        </p:nvSpPr>
        <p:spPr bwMode="auto">
          <a:xfrm>
            <a:off x="457200" y="37900"/>
            <a:ext cx="8229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Rockwell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Rockwell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Arial Black" pitchFamily="34" charset="0"/>
              </a:rPr>
              <a:t>Waterproofing and Drainage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39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FBC cover blue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7"/>
          <p:cNvSpPr txBox="1">
            <a:spLocks/>
          </p:cNvSpPr>
          <p:nvPr userDrawn="1"/>
        </p:nvSpPr>
        <p:spPr>
          <a:xfrm>
            <a:off x="457200" y="6324600"/>
            <a:ext cx="5943600" cy="5334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400" b="0" kern="1200" dirty="0" smtClean="0">
                <a:solidFill>
                  <a:srgbClr val="FFFFFF"/>
                </a:solidFill>
                <a:latin typeface="Arial" charset="0"/>
              </a:rPr>
              <a:t>Fundamentals of Building Construction, Materials &amp; Methods, 6</a:t>
            </a:r>
            <a:r>
              <a:rPr lang="en-US" sz="1400" b="0" kern="1200" baseline="30000" dirty="0" smtClean="0">
                <a:solidFill>
                  <a:srgbClr val="FFFFFF"/>
                </a:solidFill>
                <a:latin typeface="Arial" charset="0"/>
              </a:rPr>
              <a:t>th</a:t>
            </a:r>
            <a:r>
              <a:rPr lang="en-US" sz="1400" b="0" kern="1200" dirty="0" smtClean="0">
                <a:solidFill>
                  <a:srgbClr val="FFFFFF"/>
                </a:solidFill>
                <a:latin typeface="Arial" charset="0"/>
              </a:rPr>
              <a:t> Edition</a:t>
            </a:r>
          </a:p>
          <a:p>
            <a:r>
              <a:rPr lang="en-US" sz="1000" b="0" kern="1200" dirty="0" smtClean="0">
                <a:solidFill>
                  <a:srgbClr val="FFFFFF"/>
                </a:solidFill>
                <a:latin typeface="Arial" charset="0"/>
              </a:rPr>
              <a:t>Copyright © 2013 J. Iano. All rights reserved.</a:t>
            </a:r>
            <a:endParaRPr lang="en-US" sz="1000" b="0" kern="12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5" r:id="rId5"/>
    <p:sldLayoutId id="2147483696" r:id="rId6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askerville Old Fac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foundation require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20950"/>
            <a:ext cx="6019800" cy="1938992"/>
          </a:xfrm>
        </p:spPr>
        <p:txBody>
          <a:bodyPr/>
          <a:lstStyle/>
          <a:p>
            <a:r>
              <a:rPr lang="en-US" sz="6000" dirty="0" smtClean="0"/>
              <a:t>F</a:t>
            </a:r>
            <a:r>
              <a:rPr lang="en-US" dirty="0" smtClean="0"/>
              <a:t>OUNDATION </a:t>
            </a:r>
            <a:r>
              <a:rPr lang="en-US" sz="6000" dirty="0" smtClean="0"/>
              <a:t>R</a:t>
            </a:r>
            <a:r>
              <a:rPr lang="en-US" dirty="0" smtClean="0"/>
              <a:t>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9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</a:t>
            </a:r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3834896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i="1" dirty="0"/>
              <a:t>Boulder: </a:t>
            </a:r>
            <a:r>
              <a:rPr lang="en-US" dirty="0" smtClean="0"/>
              <a:t>Too big </a:t>
            </a:r>
            <a:r>
              <a:rPr lang="en-US" dirty="0"/>
              <a:t>to lift with one hand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i="1" dirty="0"/>
              <a:t>Cobble:</a:t>
            </a:r>
            <a:r>
              <a:rPr lang="en-US" dirty="0"/>
              <a:t> </a:t>
            </a:r>
            <a:r>
              <a:rPr lang="en-US" dirty="0" smtClean="0"/>
              <a:t>Can be </a:t>
            </a:r>
            <a:r>
              <a:rPr lang="en-US" dirty="0"/>
              <a:t>lifted in one hand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i="1" dirty="0" smtClean="0"/>
              <a:t>Gravel</a:t>
            </a:r>
            <a:r>
              <a:rPr lang="en-US" i="1" dirty="0"/>
              <a:t>:</a:t>
            </a:r>
            <a:r>
              <a:rPr lang="en-US" dirty="0"/>
              <a:t> individual particles can be lifted between thumb and forefinger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i="1" dirty="0"/>
              <a:t>Sand:</a:t>
            </a:r>
            <a:r>
              <a:rPr lang="en-US" dirty="0"/>
              <a:t> particles too small to be individually lifted between </a:t>
            </a:r>
            <a:r>
              <a:rPr lang="en-US" dirty="0" smtClean="0"/>
              <a:t>fingers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72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</a:t>
            </a:r>
            <a:r>
              <a:rPr lang="en-US" dirty="0"/>
              <a:t>Size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</p:spPr>
        <p:txBody>
          <a:bodyPr/>
          <a:lstStyle/>
          <a:p>
            <a:r>
              <a:rPr lang="en-US" dirty="0" smtClean="0"/>
              <a:t>Sand and gravel: </a:t>
            </a:r>
            <a:r>
              <a:rPr lang="en-US" i="1" dirty="0" smtClean="0"/>
              <a:t>coarse-grained soils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360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</a:t>
            </a:r>
            <a:r>
              <a:rPr lang="en-US" dirty="0"/>
              <a:t>Size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2259080"/>
          </a:xfrm>
        </p:spPr>
        <p:txBody>
          <a:bodyPr/>
          <a:lstStyle/>
          <a:p>
            <a:r>
              <a:rPr lang="en-US" dirty="0" smtClean="0"/>
              <a:t>Individual silt and clay particles are too small to see with the unaided eye.</a:t>
            </a:r>
          </a:p>
          <a:p>
            <a:r>
              <a:rPr lang="en-US" i="1" dirty="0" smtClean="0"/>
              <a:t>Silt</a:t>
            </a:r>
            <a:r>
              <a:rPr lang="en-US" i="1" dirty="0"/>
              <a:t>:</a:t>
            </a:r>
            <a:r>
              <a:rPr lang="en-US" dirty="0"/>
              <a:t> </a:t>
            </a:r>
            <a:r>
              <a:rPr lang="en-US" dirty="0" smtClean="0"/>
              <a:t>Roughly spherical </a:t>
            </a:r>
            <a:r>
              <a:rPr lang="en-US" dirty="0"/>
              <a:t>in shape</a:t>
            </a:r>
          </a:p>
          <a:p>
            <a:r>
              <a:rPr lang="en-US" i="1" dirty="0" smtClean="0"/>
              <a:t>Clay:</a:t>
            </a:r>
            <a:r>
              <a:rPr lang="en-US" dirty="0" smtClean="0"/>
              <a:t> Smaller than silt, plate-shaped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7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</a:t>
            </a:r>
            <a:r>
              <a:rPr lang="en-US" dirty="0"/>
              <a:t>Size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</p:spPr>
        <p:txBody>
          <a:bodyPr/>
          <a:lstStyle/>
          <a:p>
            <a:r>
              <a:rPr lang="en-US" dirty="0" smtClean="0"/>
              <a:t>Silt and clay: </a:t>
            </a:r>
            <a:r>
              <a:rPr lang="en-US" i="1" dirty="0" smtClean="0"/>
              <a:t>fine-grained soils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804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Organic Soils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2653034"/>
          </a:xfrm>
        </p:spPr>
        <p:txBody>
          <a:bodyPr/>
          <a:lstStyle/>
          <a:p>
            <a:r>
              <a:rPr lang="en-US" dirty="0"/>
              <a:t>Peat, topsoil and other soils with </a:t>
            </a:r>
            <a:r>
              <a:rPr lang="en-US" dirty="0" smtClean="0"/>
              <a:t>plant matter and other organic </a:t>
            </a:r>
            <a:r>
              <a:rPr lang="en-US" dirty="0"/>
              <a:t>content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Generally weak, unstable, and not suited for </a:t>
            </a:r>
            <a:r>
              <a:rPr lang="en-US" dirty="0" smtClean="0"/>
              <a:t>supporting </a:t>
            </a:r>
            <a:r>
              <a:rPr lang="en-US" dirty="0"/>
              <a:t>building </a:t>
            </a:r>
            <a:r>
              <a:rPr lang="en-US" dirty="0" smtClean="0"/>
              <a:t>foundations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26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Unified Soil Classification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581400" cy="1569660"/>
          </a:xfrm>
        </p:spPr>
        <p:txBody>
          <a:bodyPr/>
          <a:lstStyle/>
          <a:p>
            <a:r>
              <a:rPr lang="en-US" dirty="0" smtClean="0"/>
              <a:t>Coarse-grained sands and gravels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02900"/>
            <a:ext cx="5105400" cy="517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70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Unified Soil Classification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579214" cy="1668149"/>
          </a:xfrm>
        </p:spPr>
        <p:txBody>
          <a:bodyPr/>
          <a:lstStyle/>
          <a:p>
            <a:r>
              <a:rPr lang="en-US" dirty="0" smtClean="0"/>
              <a:t>Fine-grained silts and clays</a:t>
            </a:r>
          </a:p>
          <a:p>
            <a:r>
              <a:rPr lang="en-US" dirty="0" smtClean="0"/>
              <a:t>Organic soils</a:t>
            </a:r>
            <a:endParaRPr lang="en-US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414" y="1321622"/>
            <a:ext cx="5107586" cy="421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92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Properties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3243965"/>
          </a:xfrm>
        </p:spPr>
        <p:txBody>
          <a:bodyPr/>
          <a:lstStyle/>
          <a:p>
            <a:r>
              <a:rPr lang="en-US" dirty="0" smtClean="0"/>
              <a:t>Coarse-Grained </a:t>
            </a:r>
            <a:r>
              <a:rPr lang="en-US" dirty="0"/>
              <a:t>Soils 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i="1" dirty="0" smtClean="0"/>
              <a:t>Cohesionless</a:t>
            </a:r>
            <a:r>
              <a:rPr lang="en-US" dirty="0" smtClean="0"/>
              <a:t>, strength depends on friction and interlocking of adjacent particles or </a:t>
            </a:r>
            <a:r>
              <a:rPr lang="en-US" i="1" dirty="0" smtClean="0"/>
              <a:t>shear strength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When unconfined, have little strength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53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3736407"/>
          </a:xfrm>
        </p:spPr>
        <p:txBody>
          <a:bodyPr/>
          <a:lstStyle/>
          <a:p>
            <a:r>
              <a:rPr lang="en-US" dirty="0" smtClean="0"/>
              <a:t>Coarse-Grained </a:t>
            </a:r>
            <a:r>
              <a:rPr lang="en-US" dirty="0"/>
              <a:t>Soils </a:t>
            </a:r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Properties </a:t>
            </a:r>
            <a:r>
              <a:rPr lang="en-US" dirty="0"/>
              <a:t>little affected by moisture content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Free-draining: Good for draining </a:t>
            </a:r>
            <a:r>
              <a:rPr lang="en-US" dirty="0"/>
              <a:t>water away from foundations and </a:t>
            </a:r>
            <a:r>
              <a:rPr lang="en-US" dirty="0" smtClean="0"/>
              <a:t>substructures or from under slabs on grade and pavements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Properties</a:t>
            </a:r>
          </a:p>
        </p:txBody>
      </p:sp>
    </p:spTree>
    <p:extLst>
      <p:ext uri="{BB962C8B-B14F-4D97-AF65-F5344CB8AC3E}">
        <p14:creationId xmlns:p14="http://schemas.microsoft.com/office/powerpoint/2010/main" val="130203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3243965"/>
          </a:xfrm>
        </p:spPr>
        <p:txBody>
          <a:bodyPr/>
          <a:lstStyle/>
          <a:p>
            <a:r>
              <a:rPr lang="en-US" dirty="0" smtClean="0"/>
              <a:t>Fine-Grained Soils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Smaller particle size makes them less </a:t>
            </a:r>
            <a:r>
              <a:rPr lang="en-US" dirty="0"/>
              <a:t>free draining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More sensitive to moisture: Properties and strength vary with moisture content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Properties</a:t>
            </a:r>
          </a:p>
        </p:txBody>
      </p:sp>
    </p:spTree>
    <p:extLst>
      <p:ext uri="{BB962C8B-B14F-4D97-AF65-F5344CB8AC3E}">
        <p14:creationId xmlns:p14="http://schemas.microsoft.com/office/powerpoint/2010/main" val="246060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1077218"/>
          </a:xfrm>
        </p:spPr>
        <p:txBody>
          <a:bodyPr/>
          <a:lstStyle/>
          <a:p>
            <a:r>
              <a:rPr lang="en-US" dirty="0"/>
              <a:t>Must transmit building loads to the rock or soil on which it </a:t>
            </a:r>
            <a:r>
              <a:rPr lang="en-US" dirty="0" smtClean="0"/>
              <a:t>rests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82570"/>
            <a:ext cx="6826510" cy="382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97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Properties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419600" cy="2049792"/>
          </a:xfrm>
        </p:spPr>
        <p:txBody>
          <a:bodyPr/>
          <a:lstStyle/>
          <a:p>
            <a:r>
              <a:rPr lang="en-US" dirty="0" smtClean="0"/>
              <a:t>Clays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Very small particles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Electrostatic forces </a:t>
            </a:r>
            <a:r>
              <a:rPr lang="en-US" sz="2800" dirty="0"/>
              <a:t>cause particles to stick </a:t>
            </a:r>
            <a:r>
              <a:rPr lang="en-US" sz="2800" dirty="0" smtClean="0"/>
              <a:t>together: </a:t>
            </a:r>
            <a:r>
              <a:rPr lang="en-US" sz="2800" i="1" dirty="0" smtClean="0"/>
              <a:t>cohesive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37160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12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Properties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3514808"/>
          </a:xfrm>
        </p:spPr>
        <p:txBody>
          <a:bodyPr/>
          <a:lstStyle/>
          <a:p>
            <a:r>
              <a:rPr lang="en-US" dirty="0" smtClean="0"/>
              <a:t>Clays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Properties </a:t>
            </a:r>
            <a:r>
              <a:rPr lang="en-US" sz="2800" dirty="0"/>
              <a:t>vary </a:t>
            </a:r>
            <a:r>
              <a:rPr lang="en-US" sz="2800" dirty="0" smtClean="0"/>
              <a:t>with </a:t>
            </a:r>
            <a:r>
              <a:rPr lang="en-US" sz="2800" dirty="0"/>
              <a:t>moisture content and mineral composition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Some are </a:t>
            </a:r>
            <a:r>
              <a:rPr lang="en-US" sz="2800" dirty="0"/>
              <a:t>highly expansive when wetted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Some are </a:t>
            </a:r>
            <a:r>
              <a:rPr lang="en-US" sz="2800" dirty="0"/>
              <a:t>virtually impervious to </a:t>
            </a:r>
            <a:r>
              <a:rPr lang="en-US" sz="2800" dirty="0" smtClean="0"/>
              <a:t>water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Some clays are subject to </a:t>
            </a:r>
            <a:r>
              <a:rPr lang="en-US" sz="2800" i="1" dirty="0" smtClean="0"/>
              <a:t>consolidation, </a:t>
            </a:r>
            <a:r>
              <a:rPr lang="en-US" sz="2800" dirty="0" smtClean="0"/>
              <a:t>or gradual compression over time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50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2653034"/>
          </a:xfrm>
        </p:spPr>
        <p:txBody>
          <a:bodyPr/>
          <a:lstStyle/>
          <a:p>
            <a:r>
              <a:rPr lang="en-US" i="1" dirty="0" smtClean="0"/>
              <a:t>Liquefaction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Some saturated sands and silts will lose all strength and flow like a liquid when subject to seismic forces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Properties</a:t>
            </a:r>
          </a:p>
        </p:txBody>
      </p:sp>
    </p:spTree>
    <p:extLst>
      <p:ext uri="{BB962C8B-B14F-4D97-AF65-F5344CB8AC3E}">
        <p14:creationId xmlns:p14="http://schemas.microsoft.com/office/powerpoint/2010/main" val="154310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9885"/>
            <a:ext cx="9144000" cy="334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Gradation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1077218"/>
          </a:xfrm>
        </p:spPr>
        <p:txBody>
          <a:bodyPr/>
          <a:lstStyle/>
          <a:p>
            <a:r>
              <a:rPr lang="en-US" i="1" dirty="0"/>
              <a:t>Well graded </a:t>
            </a:r>
            <a:r>
              <a:rPr lang="en-US" i="1" dirty="0" smtClean="0"/>
              <a:t>soil</a:t>
            </a:r>
            <a:r>
              <a:rPr lang="en-US" dirty="0" smtClean="0"/>
              <a:t> (left): wide distribution of particle sizes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31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9885"/>
            <a:ext cx="9144000" cy="334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Gradation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1569660"/>
          </a:xfrm>
        </p:spPr>
        <p:txBody>
          <a:bodyPr/>
          <a:lstStyle/>
          <a:p>
            <a:r>
              <a:rPr lang="en-US" i="1" dirty="0" smtClean="0"/>
              <a:t>Well </a:t>
            </a:r>
            <a:r>
              <a:rPr lang="en-US" i="1" dirty="0"/>
              <a:t>sorted </a:t>
            </a:r>
            <a:r>
              <a:rPr lang="en-US" i="1" dirty="0" smtClean="0"/>
              <a:t>soil</a:t>
            </a:r>
            <a:r>
              <a:rPr lang="en-US" dirty="0" smtClean="0"/>
              <a:t> (right): Limited </a:t>
            </a:r>
            <a:r>
              <a:rPr lang="en-US" dirty="0"/>
              <a:t>range of particle </a:t>
            </a:r>
            <a:r>
              <a:rPr lang="en-US" dirty="0" smtClean="0"/>
              <a:t>sizes</a:t>
            </a:r>
            <a:br>
              <a:rPr lang="en-US" dirty="0" smtClean="0"/>
            </a:br>
            <a:r>
              <a:rPr lang="en-US" dirty="0" smtClean="0"/>
              <a:t>More void space; more free draining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75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Soils for Foundations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1077218"/>
          </a:xfrm>
        </p:spPr>
        <p:txBody>
          <a:bodyPr/>
          <a:lstStyle/>
          <a:p>
            <a:r>
              <a:rPr lang="en-US" dirty="0" smtClean="0"/>
              <a:t>Strength: Generally</a:t>
            </a:r>
            <a:r>
              <a:rPr lang="en-US" dirty="0"/>
              <a:t>, the larger the particle size, the </a:t>
            </a:r>
            <a:r>
              <a:rPr lang="en-US" dirty="0" smtClean="0"/>
              <a:t>stronger the soil</a:t>
            </a:r>
            <a:endParaRPr lang="en-US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620301"/>
            <a:ext cx="8382000" cy="3677312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88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Soils for Foundations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1569660"/>
          </a:xfrm>
        </p:spPr>
        <p:txBody>
          <a:bodyPr/>
          <a:lstStyle/>
          <a:p>
            <a:r>
              <a:rPr lang="en-US" dirty="0" smtClean="0"/>
              <a:t>Moisture sensitivity: </a:t>
            </a:r>
            <a:r>
              <a:rPr lang="en-US" dirty="0" smtClean="0"/>
              <a:t>Coarse-grained soils, </a:t>
            </a:r>
            <a:r>
              <a:rPr lang="en-US" dirty="0" smtClean="0"/>
              <a:t>less sensitive to moisture content, are more stable.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10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Soils for Foundations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2911566"/>
          </a:xfrm>
        </p:spPr>
        <p:txBody>
          <a:bodyPr/>
          <a:lstStyle/>
          <a:p>
            <a:r>
              <a:rPr lang="en-US" i="1" dirty="0" smtClean="0"/>
              <a:t>Imported soils</a:t>
            </a:r>
            <a:r>
              <a:rPr lang="en-US" dirty="0" smtClean="0"/>
              <a:t>: Brought from off site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General purpose fill for raising grade: well-graded, coarse grained soil</a:t>
            </a:r>
            <a:endParaRPr lang="en-US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Drainage fill around foundations or under slabs: Gap graded or uniformly graded gravel with good drainage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219396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Exploration and Testing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822643" cy="4536627"/>
          </a:xfrm>
        </p:spPr>
        <p:txBody>
          <a:bodyPr/>
          <a:lstStyle/>
          <a:p>
            <a:r>
              <a:rPr lang="en-US" dirty="0" smtClean="0"/>
              <a:t>Geotechnical reports describe soils and properties, derived from: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Test pit samples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Boring samples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Laboratory testing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43" y="1143000"/>
            <a:ext cx="4864157" cy="518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2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828"/>
            <a:ext cx="9178866" cy="485834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</p:pic>
      <p:sp>
        <p:nvSpPr>
          <p:cNvPr id="10" name="Rectangle 9"/>
          <p:cNvSpPr/>
          <p:nvPr/>
        </p:nvSpPr>
        <p:spPr bwMode="auto">
          <a:xfrm>
            <a:off x="0" y="1009053"/>
            <a:ext cx="9178866" cy="4849119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Rockwell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438400"/>
            <a:ext cx="6019800" cy="769441"/>
          </a:xfrm>
        </p:spPr>
        <p:txBody>
          <a:bodyPr/>
          <a:lstStyle/>
          <a:p>
            <a:r>
              <a:rPr lang="en-US" dirty="0" smtClean="0"/>
              <a:t>EXCAVATION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-34866" y="1009054"/>
            <a:ext cx="9178866" cy="485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47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1077218"/>
          </a:xfrm>
        </p:spPr>
        <p:txBody>
          <a:bodyPr/>
          <a:lstStyle/>
          <a:p>
            <a:r>
              <a:rPr lang="en-US" i="1" dirty="0" smtClean="0"/>
              <a:t>Deal loads</a:t>
            </a:r>
            <a:r>
              <a:rPr lang="en-US" dirty="0" smtClean="0"/>
              <a:t> are permanent.</a:t>
            </a:r>
            <a:br>
              <a:rPr lang="en-US" dirty="0" smtClean="0"/>
            </a:br>
            <a:r>
              <a:rPr lang="en-US" i="1" dirty="0" smtClean="0"/>
              <a:t>Live loads</a:t>
            </a:r>
            <a:r>
              <a:rPr lang="en-US" dirty="0" smtClean="0"/>
              <a:t> change over time.</a:t>
            </a:r>
            <a:endParaRPr lang="en-US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82570"/>
            <a:ext cx="6826510" cy="382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59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Excavation Support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2554545"/>
          </a:xfrm>
        </p:spPr>
        <p:txBody>
          <a:bodyPr/>
          <a:lstStyle/>
          <a:p>
            <a:r>
              <a:rPr lang="en-US" dirty="0"/>
              <a:t>Sloped or benched excavation is less expensive than sheeted excavation, but requires a site without nearby property lines, adjacent structures, or other limits on excavation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9" descr="excavation supp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7800"/>
            <a:ext cx="91440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95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Excavation Support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5181600" cy="3637919"/>
          </a:xfrm>
        </p:spPr>
        <p:txBody>
          <a:bodyPr/>
          <a:lstStyle/>
          <a:p>
            <a:r>
              <a:rPr lang="en-US" dirty="0" smtClean="0"/>
              <a:t>Tiebacks leave the excavation unencumbered. </a:t>
            </a:r>
          </a:p>
          <a:p>
            <a:r>
              <a:rPr lang="en-US" dirty="0" smtClean="0"/>
              <a:t>Eventually, completed building foundation takes on role of resisting soil pressures.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33418"/>
            <a:ext cx="3492321" cy="598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71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Soldier Beams and Lagging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9" descr="soldier beams and lagg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58888"/>
            <a:ext cx="9144000" cy="50450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72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457200"/>
            <a:ext cx="8077200" cy="1384995"/>
          </a:xfrm>
        </p:spPr>
        <p:txBody>
          <a:bodyPr/>
          <a:lstStyle/>
          <a:p>
            <a:r>
              <a:rPr lang="en-US" sz="2800" dirty="0" smtClean="0"/>
              <a:t>Soldier </a:t>
            </a:r>
            <a:r>
              <a:rPr lang="en-US" sz="2800" dirty="0"/>
              <a:t>beams and shotcrete braced by </a:t>
            </a:r>
            <a:r>
              <a:rPr lang="en-US" sz="2800" dirty="0" smtClean="0"/>
              <a:t>rakers</a:t>
            </a:r>
            <a:r>
              <a:rPr lang="en-US" sz="2800" dirty="0"/>
              <a:t>, followed by waterproofing and cast in place concrete foundation wall</a:t>
            </a:r>
          </a:p>
        </p:txBody>
      </p:sp>
      <p:pic>
        <p:nvPicPr>
          <p:cNvPr id="4" name="Picture 9" descr="soldier beams and rak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68487"/>
            <a:ext cx="9144000" cy="4456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0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Steel Sheet Piling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08" y="1136650"/>
            <a:ext cx="8412892" cy="51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1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mixing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5105400" cy="2554545"/>
          </a:xfrm>
        </p:spPr>
        <p:txBody>
          <a:bodyPr/>
          <a:lstStyle/>
          <a:p>
            <a:r>
              <a:rPr lang="en-US" dirty="0" smtClean="0"/>
              <a:t>Columns of soil strengthened with portland cement and water are created prior to excavation.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1000"/>
            <a:ext cx="3581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60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457200"/>
            <a:ext cx="8077200" cy="1077218"/>
          </a:xfrm>
        </p:spPr>
        <p:txBody>
          <a:bodyPr/>
          <a:lstStyle/>
          <a:p>
            <a:r>
              <a:rPr lang="en-US" dirty="0"/>
              <a:t>Soil mixed slope support, with soldier beams, walers, and tie backs</a:t>
            </a:r>
          </a:p>
        </p:txBody>
      </p:sp>
      <p:pic>
        <p:nvPicPr>
          <p:cNvPr id="4" name="Picture 9" descr="soil mixed slope suppor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825" y="1584300"/>
            <a:ext cx="7516975" cy="47403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55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Dewatering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2438400" cy="1077218"/>
          </a:xfrm>
        </p:spPr>
        <p:txBody>
          <a:bodyPr/>
          <a:lstStyle/>
          <a:p>
            <a:r>
              <a:rPr lang="en-US" dirty="0"/>
              <a:t>Simple: pump water from pits (sumps) in the </a:t>
            </a:r>
            <a:r>
              <a:rPr lang="en-US" dirty="0" smtClean="0"/>
              <a:t>excavation</a:t>
            </a:r>
            <a:endParaRPr lang="en-US" dirty="0"/>
          </a:p>
        </p:txBody>
      </p:sp>
      <p:pic>
        <p:nvPicPr>
          <p:cNvPr id="2052" name="Picture 4" descr="http://soilengineering.org/wp-content/uploads/2011/02/dewate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600200"/>
            <a:ext cx="628650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18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1077218"/>
          </a:xfrm>
        </p:spPr>
        <p:txBody>
          <a:bodyPr/>
          <a:lstStyle/>
          <a:p>
            <a:r>
              <a:rPr lang="en-US" dirty="0" smtClean="0"/>
              <a:t>Higher </a:t>
            </a:r>
            <a:r>
              <a:rPr lang="en-US" dirty="0"/>
              <a:t>volumes of water: use </a:t>
            </a:r>
            <a:r>
              <a:rPr lang="en-US" i="1" dirty="0"/>
              <a:t>well points </a:t>
            </a:r>
            <a:r>
              <a:rPr lang="en-US" dirty="0"/>
              <a:t>or </a:t>
            </a:r>
            <a:r>
              <a:rPr lang="en-US" i="1" dirty="0"/>
              <a:t>barrier </a:t>
            </a:r>
            <a:r>
              <a:rPr lang="en-US" i="1" dirty="0" smtClean="0"/>
              <a:t>wall</a:t>
            </a:r>
            <a:endParaRPr lang="en-US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" y="2514600"/>
            <a:ext cx="9136248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67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834946" cy="1077218"/>
          </a:xfrm>
        </p:spPr>
        <p:txBody>
          <a:bodyPr/>
          <a:lstStyle/>
          <a:p>
            <a:r>
              <a:rPr lang="en-US" dirty="0"/>
              <a:t>Well points, header pipe, and dewatering pump</a:t>
            </a:r>
          </a:p>
        </p:txBody>
      </p:sp>
      <p:pic>
        <p:nvPicPr>
          <p:cNvPr id="4" name="Picture 7" descr="well po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2146" y="1219200"/>
            <a:ext cx="4822825" cy="5105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70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584775"/>
          </a:xfrm>
        </p:spPr>
        <p:txBody>
          <a:bodyPr/>
          <a:lstStyle/>
          <a:p>
            <a:r>
              <a:rPr lang="en-US" dirty="0" smtClean="0"/>
              <a:t>Must not allow building collapse</a:t>
            </a:r>
            <a:endParaRPr lang="en-US" dirty="0"/>
          </a:p>
        </p:txBody>
      </p:sp>
      <p:sp>
        <p:nvSpPr>
          <p:cNvPr id="4" name="Rectangle 10"/>
          <p:cNvSpPr txBox="1">
            <a:spLocks noChangeArrowheads="1"/>
          </p:cNvSpPr>
          <p:nvPr/>
        </p:nvSpPr>
        <p:spPr>
          <a:xfrm>
            <a:off x="6308212" y="5638800"/>
            <a:ext cx="23622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600" b="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July 2004 </a:t>
            </a:r>
            <a:br>
              <a:rPr lang="en-US" sz="1600" b="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b="0" kern="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SAI</a:t>
            </a:r>
            <a:r>
              <a:rPr lang="en-US" sz="1600" b="0" kern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building, Manila</a:t>
            </a:r>
            <a:endParaRPr lang="en-US" sz="1600" b="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9" descr="SAI building collap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81200"/>
            <a:ext cx="5698612" cy="4343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52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oundation settl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438400"/>
            <a:ext cx="6019800" cy="1015663"/>
          </a:xfrm>
        </p:spPr>
        <p:txBody>
          <a:bodyPr/>
          <a:lstStyle/>
          <a:p>
            <a:r>
              <a:rPr lang="en-US" sz="6000" dirty="0" smtClean="0"/>
              <a:t>F</a:t>
            </a:r>
            <a:r>
              <a:rPr lang="en-US" dirty="0" smtClean="0"/>
              <a:t>OUNDATIONS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08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114801" cy="4130361"/>
          </a:xfrm>
        </p:spPr>
        <p:txBody>
          <a:bodyPr/>
          <a:lstStyle/>
          <a:p>
            <a:r>
              <a:rPr lang="en-US" i="1" dirty="0" smtClean="0"/>
              <a:t>Shallow footings</a:t>
            </a:r>
            <a:r>
              <a:rPr lang="en-US" dirty="0"/>
              <a:t> </a:t>
            </a:r>
            <a:r>
              <a:rPr lang="en-US" dirty="0" smtClean="0"/>
              <a:t>occur close to the bottom of the substructure.</a:t>
            </a:r>
          </a:p>
          <a:p>
            <a:r>
              <a:rPr lang="en-US" i="1" dirty="0" smtClean="0"/>
              <a:t>Deep footings</a:t>
            </a:r>
            <a:r>
              <a:rPr lang="en-US" dirty="0" smtClean="0"/>
              <a:t> extend to deeper, more competent soil.</a:t>
            </a:r>
            <a:endParaRPr lang="en-US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86833"/>
            <a:ext cx="4572000" cy="623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4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505200" cy="584775"/>
          </a:xfrm>
        </p:spPr>
        <p:txBody>
          <a:bodyPr/>
          <a:lstStyle/>
          <a:p>
            <a:r>
              <a:rPr lang="en-US" dirty="0" smtClean="0"/>
              <a:t>Column Footing</a:t>
            </a:r>
            <a:endParaRPr lang="en-US" dirty="0"/>
          </a:p>
        </p:txBody>
      </p:sp>
      <p:pic>
        <p:nvPicPr>
          <p:cNvPr id="4" name="Picture 7" descr="concrete column spread foo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0"/>
            <a:ext cx="4633913" cy="6324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" descr="column foo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02206"/>
            <a:ext cx="2454275" cy="458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17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505200" cy="584775"/>
          </a:xfrm>
        </p:spPr>
        <p:txBody>
          <a:bodyPr/>
          <a:lstStyle/>
          <a:p>
            <a:r>
              <a:rPr lang="en-US" dirty="0" smtClean="0"/>
              <a:t>Wall (Strip) Footing</a:t>
            </a:r>
            <a:endParaRPr lang="en-US" dirty="0"/>
          </a:p>
        </p:txBody>
      </p:sp>
      <p:pic>
        <p:nvPicPr>
          <p:cNvPr id="4" name="Picture 10" descr="wall foo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04" y="1752600"/>
            <a:ext cx="3451333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concrete wall and spread footing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152400"/>
            <a:ext cx="5156200" cy="6172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1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69660"/>
          </a:xfrm>
        </p:spPr>
        <p:txBody>
          <a:bodyPr/>
          <a:lstStyle/>
          <a:p>
            <a:r>
              <a:rPr lang="en-US" dirty="0" smtClean="0"/>
              <a:t>Slab on grade</a:t>
            </a:r>
            <a:br>
              <a:rPr lang="en-US" dirty="0" smtClean="0"/>
            </a:br>
            <a:r>
              <a:rPr lang="en-US" dirty="0" smtClean="0"/>
              <a:t>Crawlspace</a:t>
            </a:r>
            <a:br>
              <a:rPr lang="en-US" dirty="0" smtClean="0"/>
            </a:br>
            <a:r>
              <a:rPr lang="en-US" dirty="0" smtClean="0"/>
              <a:t>Basement</a:t>
            </a:r>
            <a:endParaRPr lang="en-US" dirty="0"/>
          </a:p>
        </p:txBody>
      </p:sp>
      <p:pic>
        <p:nvPicPr>
          <p:cNvPr id="4" name="Picture 12" descr="sog et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25527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basement found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514600"/>
            <a:ext cx="6400800" cy="3397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98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 Foundation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048000" cy="2062103"/>
          </a:xfrm>
        </p:spPr>
        <p:txBody>
          <a:bodyPr/>
          <a:lstStyle/>
          <a:p>
            <a:r>
              <a:rPr lang="en-US" dirty="0" smtClean="0"/>
              <a:t>Close to bottom of substructure…</a:t>
            </a:r>
            <a:endParaRPr lang="en-US" dirty="0"/>
          </a:p>
        </p:txBody>
      </p:sp>
      <p:pic>
        <p:nvPicPr>
          <p:cNvPr id="4" name="Picture 8" descr="floating found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1113932"/>
            <a:ext cx="5638800" cy="51344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94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076575" cy="2616101"/>
          </a:xfrm>
        </p:spPr>
        <p:txBody>
          <a:bodyPr/>
          <a:lstStyle/>
          <a:p>
            <a:r>
              <a:rPr lang="en-US" dirty="0" smtClean="0"/>
              <a:t>…but often quite deep.</a:t>
            </a:r>
          </a:p>
          <a:p>
            <a:endParaRPr lang="en-US" dirty="0"/>
          </a:p>
          <a:p>
            <a:r>
              <a:rPr lang="en-US" sz="2800" dirty="0" smtClean="0"/>
              <a:t>(Note tiebacks and rakers.)</a:t>
            </a:r>
            <a:endParaRPr lang="en-US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561975"/>
            <a:ext cx="5610225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81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Foundations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114800" cy="3145476"/>
          </a:xfrm>
        </p:spPr>
        <p:txBody>
          <a:bodyPr/>
          <a:lstStyle/>
          <a:p>
            <a:r>
              <a:rPr lang="en-US" dirty="0"/>
              <a:t>Where the soils directly below the building substructure are weak or unstable, deep foundations transmit building loads to deeper, more competent, soils.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51492"/>
            <a:ext cx="4648200" cy="490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92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Piers (Caissons)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003675" cy="433965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Drilled into earth</a:t>
            </a:r>
          </a:p>
          <a:p>
            <a:endParaRPr lang="en-US" dirty="0" smtClean="0"/>
          </a:p>
          <a:p>
            <a:r>
              <a:rPr lang="en-US" sz="2800" dirty="0" smtClean="0"/>
              <a:t>Right: Steel </a:t>
            </a:r>
            <a:r>
              <a:rPr lang="en-US" sz="2800" dirty="0"/>
              <a:t>reinforcing is being lowered into the drilled hole. </a:t>
            </a:r>
            <a:r>
              <a:rPr lang="en-US" sz="2800" dirty="0" smtClean="0"/>
              <a:t>Next, </a:t>
            </a:r>
            <a:r>
              <a:rPr lang="en-US" sz="2800" dirty="0"/>
              <a:t>concrete will be poured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4" name="Picture 7" descr="drilled pier reinforc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0875" y="1066800"/>
            <a:ext cx="4683125" cy="5287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61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286125" cy="2886944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Driven into the earth</a:t>
            </a:r>
          </a:p>
          <a:p>
            <a:r>
              <a:rPr lang="en-US" sz="2800" dirty="0"/>
              <a:t>May be made of steel, wood, or precast concrete (pictured here</a:t>
            </a:r>
            <a:r>
              <a:rPr lang="en-US" sz="2800" dirty="0" smtClean="0"/>
              <a:t>).</a:t>
            </a:r>
            <a:endParaRPr lang="en-US" sz="2800" dirty="0"/>
          </a:p>
        </p:txBody>
      </p:sp>
      <p:pic>
        <p:nvPicPr>
          <p:cNvPr id="4" name="Picture 9" descr="precast concrete pi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3325" y="304800"/>
            <a:ext cx="5400675" cy="6019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17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6096000" cy="4635115"/>
          </a:xfrm>
        </p:spPr>
        <p:txBody>
          <a:bodyPr/>
          <a:lstStyle/>
          <a:p>
            <a:r>
              <a:rPr lang="en-US" dirty="0"/>
              <a:t>Must </a:t>
            </a:r>
            <a:r>
              <a:rPr lang="en-US" dirty="0" smtClean="0"/>
              <a:t>control settling</a:t>
            </a:r>
          </a:p>
          <a:p>
            <a:r>
              <a:rPr lang="en-US" sz="2800" i="1" dirty="0"/>
              <a:t>Uniform settlement:</a:t>
            </a:r>
            <a:r>
              <a:rPr lang="en-US" sz="2800" dirty="0"/>
              <a:t> May disrupt building services </a:t>
            </a:r>
            <a:r>
              <a:rPr lang="en-US" sz="2800" dirty="0" smtClean="0"/>
              <a:t>entrances or site elements at </a:t>
            </a:r>
            <a:r>
              <a:rPr lang="en-US" sz="2800" dirty="0"/>
              <a:t>the building/site interface</a:t>
            </a:r>
          </a:p>
          <a:p>
            <a:r>
              <a:rPr lang="en-US" sz="2800" i="1" dirty="0"/>
              <a:t>Differential settlement:</a:t>
            </a:r>
            <a:r>
              <a:rPr lang="en-US" sz="2800" dirty="0"/>
              <a:t> May cause damage to  finishes, cladding, and other components where building becomes distorted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2590800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533775"/>
            <a:ext cx="25908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05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Pile Cap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267200" cy="1077218"/>
          </a:xfrm>
        </p:spPr>
        <p:txBody>
          <a:bodyPr/>
          <a:lstStyle/>
          <a:p>
            <a:r>
              <a:rPr lang="en-US" dirty="0" smtClean="0"/>
              <a:t>Share </a:t>
            </a:r>
            <a:r>
              <a:rPr lang="en-US" dirty="0"/>
              <a:t>loads among clustered </a:t>
            </a:r>
            <a:r>
              <a:rPr lang="en-US" dirty="0" smtClean="0"/>
              <a:t>piles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05550"/>
            <a:ext cx="5867400" cy="476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Fundamentals of Building Construction, Materials &amp; Methods, 5</a:t>
            </a:r>
            <a:r>
              <a:rPr lang="en-US" baseline="30000" smtClean="0"/>
              <a:t>th</a:t>
            </a:r>
            <a:r>
              <a:rPr lang="en-US" smtClean="0"/>
              <a:t> Edition</a:t>
            </a:r>
          </a:p>
          <a:p>
            <a:r>
              <a:rPr lang="en-US" sz="1000" smtClean="0"/>
              <a:t>Copyright © 2009 by J. Iano. All rights reserved.</a:t>
            </a:r>
            <a:endParaRPr lang="en-US" sz="100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56376"/>
            <a:ext cx="4405086" cy="524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5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Beam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5580063" cy="2062103"/>
          </a:xfrm>
        </p:spPr>
        <p:txBody>
          <a:bodyPr/>
          <a:lstStyle/>
          <a:p>
            <a:r>
              <a:rPr lang="en-US" dirty="0" smtClean="0"/>
              <a:t>Spans between </a:t>
            </a:r>
            <a:r>
              <a:rPr lang="en-US" dirty="0"/>
              <a:t>the </a:t>
            </a:r>
            <a:r>
              <a:rPr lang="en-US" dirty="0" smtClean="0"/>
              <a:t>pile caps or piers, to </a:t>
            </a:r>
            <a:r>
              <a:rPr lang="en-US" dirty="0"/>
              <a:t>provide continuous support for the wall </a:t>
            </a:r>
            <a:r>
              <a:rPr lang="en-US" dirty="0" smtClean="0"/>
              <a:t>above</a:t>
            </a:r>
            <a:endParaRPr lang="en-US" dirty="0"/>
          </a:p>
        </p:txBody>
      </p:sp>
      <p:pic>
        <p:nvPicPr>
          <p:cNvPr id="4" name="Picture 8" descr="pile caps and grade b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3" y="0"/>
            <a:ext cx="257175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29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893124"/>
            <a:ext cx="4125913" cy="3145476"/>
          </a:xfrm>
        </p:spPr>
        <p:txBody>
          <a:bodyPr/>
          <a:lstStyle/>
          <a:p>
            <a:r>
              <a:rPr lang="en-US" dirty="0"/>
              <a:t>Reinforcing bars project from the tops of completed drilled piers. Gravel is being deposited between the piers, to form a base for concrete grade beams which will span between the piers.</a:t>
            </a:r>
          </a:p>
          <a:p>
            <a:endParaRPr lang="en-US" dirty="0"/>
          </a:p>
        </p:txBody>
      </p:sp>
      <p:pic>
        <p:nvPicPr>
          <p:cNvPr id="4" name="Picture 7" descr="drilled piers and grade bea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3113" y="1752600"/>
            <a:ext cx="4560887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332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Minipiles (Pin Piles)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-1" y="1371600"/>
            <a:ext cx="2919839" cy="3145476"/>
          </a:xfrm>
        </p:spPr>
        <p:txBody>
          <a:bodyPr/>
          <a:lstStyle/>
          <a:p>
            <a:r>
              <a:rPr lang="en-US" dirty="0" smtClean="0"/>
              <a:t>Pressed or rammed into place</a:t>
            </a:r>
          </a:p>
          <a:p>
            <a:r>
              <a:rPr lang="en-US" dirty="0" smtClean="0"/>
              <a:t>Used here for soil stabilization.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39" y="1524000"/>
            <a:ext cx="6242304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3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5334000" cy="1077218"/>
          </a:xfrm>
        </p:spPr>
        <p:txBody>
          <a:bodyPr/>
          <a:lstStyle/>
          <a:p>
            <a:r>
              <a:rPr lang="en-US" dirty="0" smtClean="0"/>
              <a:t>Helical Piles </a:t>
            </a:r>
            <a:br>
              <a:rPr lang="en-US" dirty="0" smtClean="0"/>
            </a:br>
            <a:r>
              <a:rPr lang="en-US" dirty="0" smtClean="0"/>
              <a:t>(Screw Piles)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1175706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Augered into place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810"/>
            <a:ext cx="3657600" cy="633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8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038601" cy="1077218"/>
          </a:xfrm>
        </p:spPr>
        <p:txBody>
          <a:bodyPr/>
          <a:lstStyle/>
          <a:p>
            <a:r>
              <a:rPr lang="en-US" dirty="0"/>
              <a:t>Rammed aggregate piers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4038601" cy="4721292"/>
          </a:xfrm>
        </p:spPr>
        <p:txBody>
          <a:bodyPr/>
          <a:lstStyle/>
          <a:p>
            <a:endParaRPr lang="en-US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Ground improvement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Permits shallow footings to be used where deeper types would otherwise be required.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-49382"/>
            <a:ext cx="4648200" cy="636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11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Underpinning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048000" cy="4524315"/>
          </a:xfrm>
        </p:spPr>
        <p:txBody>
          <a:bodyPr/>
          <a:lstStyle/>
          <a:p>
            <a:r>
              <a:rPr lang="en-US" dirty="0"/>
              <a:t>Building </a:t>
            </a:r>
            <a:r>
              <a:rPr lang="en-US" dirty="0" smtClean="0"/>
              <a:t>super-structure is </a:t>
            </a:r>
            <a:r>
              <a:rPr lang="en-US" dirty="0"/>
              <a:t>temporarily supported on cribbing while new foundations are built</a:t>
            </a:r>
            <a:r>
              <a:rPr lang="en-US" dirty="0" smtClean="0"/>
              <a:t>.</a:t>
            </a:r>
          </a:p>
        </p:txBody>
      </p:sp>
      <p:pic>
        <p:nvPicPr>
          <p:cNvPr id="4" name="Picture 8" descr="underpin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47800"/>
            <a:ext cx="56388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12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waterproofing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438400"/>
            <a:ext cx="6019800" cy="2616101"/>
          </a:xfrm>
        </p:spPr>
        <p:txBody>
          <a:bodyPr/>
          <a:lstStyle/>
          <a:p>
            <a:r>
              <a:rPr lang="en-US" sz="6000" dirty="0" smtClean="0"/>
              <a:t>W</a:t>
            </a:r>
            <a:r>
              <a:rPr lang="en-US" dirty="0" smtClean="0"/>
              <a:t>ATERPROOFING 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sz="6000" dirty="0" smtClean="0"/>
              <a:t>D</a:t>
            </a:r>
            <a:r>
              <a:rPr lang="en-US" dirty="0" smtClean="0"/>
              <a:t>RAINAGE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84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Drainage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579813" cy="4524315"/>
          </a:xfrm>
        </p:spPr>
        <p:txBody>
          <a:bodyPr/>
          <a:lstStyle/>
          <a:p>
            <a:r>
              <a:rPr lang="en-US" dirty="0"/>
              <a:t>Drainage mat and free-draining backfill material allow ground water to flow </a:t>
            </a:r>
            <a:r>
              <a:rPr lang="en-US" dirty="0" smtClean="0"/>
              <a:t>downward where it is collected by drain piping.</a:t>
            </a:r>
            <a:endParaRPr lang="en-US" dirty="0"/>
          </a:p>
        </p:txBody>
      </p:sp>
      <p:pic>
        <p:nvPicPr>
          <p:cNvPr id="6" name="Picture 7" descr="drain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3" y="457200"/>
            <a:ext cx="5097462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12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Drainage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579813" cy="403187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machine in the foreground is used to compact the fill material as it is placed in lifts roughly 6 inches deep at a time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7" descr="drain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3" y="457200"/>
            <a:ext cx="5097462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55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2160591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Must be economically and technically </a:t>
            </a:r>
            <a:r>
              <a:rPr lang="en-US" dirty="0" smtClean="0"/>
              <a:t>feasible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Must not have adverse </a:t>
            </a:r>
            <a:r>
              <a:rPr lang="en-US" dirty="0"/>
              <a:t>affects on surrounding structures</a:t>
            </a:r>
          </a:p>
        </p:txBody>
      </p:sp>
    </p:spTree>
    <p:extLst>
      <p:ext uri="{BB962C8B-B14F-4D97-AF65-F5344CB8AC3E}">
        <p14:creationId xmlns:p14="http://schemas.microsoft.com/office/powerpoint/2010/main" val="19493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Drain Piping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422650" cy="2554545"/>
          </a:xfrm>
        </p:spPr>
        <p:txBody>
          <a:bodyPr/>
          <a:lstStyle/>
          <a:p>
            <a:r>
              <a:rPr lang="en-US" dirty="0"/>
              <a:t>Perforated piping conducts water away from the substructure. </a:t>
            </a:r>
          </a:p>
        </p:txBody>
      </p:sp>
      <p:pic>
        <p:nvPicPr>
          <p:cNvPr id="4" name="Picture 7" descr="perf pi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914400"/>
            <a:ext cx="526415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9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422650" cy="4524315"/>
          </a:xfrm>
        </p:spPr>
        <p:txBody>
          <a:bodyPr/>
          <a:lstStyle/>
          <a:p>
            <a:r>
              <a:rPr lang="en-US" dirty="0" smtClean="0"/>
              <a:t>Filter </a:t>
            </a:r>
            <a:r>
              <a:rPr lang="en-US" dirty="0"/>
              <a:t>fabric “socks” cover the piping to prevent soil particles from accumulating in and eventually clogging the pipes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7" descr="perf pi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914400"/>
            <a:ext cx="526415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1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Dampproofing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57201" y="1371600"/>
            <a:ext cx="2590800" cy="1077218"/>
          </a:xfrm>
        </p:spPr>
        <p:txBody>
          <a:bodyPr/>
          <a:lstStyle/>
          <a:p>
            <a:r>
              <a:rPr lang="en-US" dirty="0" smtClean="0"/>
              <a:t>Moisture-resistant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76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79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Waterproofing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571875" cy="3637919"/>
          </a:xfrm>
        </p:spPr>
        <p:txBody>
          <a:bodyPr/>
          <a:lstStyle/>
          <a:p>
            <a:r>
              <a:rPr lang="en-US" dirty="0" smtClean="0"/>
              <a:t>Prevents passage of water even under </a:t>
            </a:r>
            <a:r>
              <a:rPr lang="en-US" dirty="0"/>
              <a:t>hydrostatic pressure.</a:t>
            </a:r>
          </a:p>
          <a:p>
            <a:endParaRPr lang="en-US" dirty="0"/>
          </a:p>
        </p:txBody>
      </p:sp>
      <p:pic>
        <p:nvPicPr>
          <p:cNvPr id="8" name="Picture 8" descr="dampproof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0"/>
            <a:ext cx="5114925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60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Waterstop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943350" cy="2062103"/>
          </a:xfrm>
        </p:spPr>
        <p:txBody>
          <a:bodyPr/>
          <a:lstStyle/>
          <a:p>
            <a:r>
              <a:rPr lang="en-US" dirty="0" smtClean="0"/>
              <a:t>Stops water passage through joints at separate concrete pours.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09975" y="790575"/>
            <a:ext cx="63246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Section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3571875" cy="2850011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Drainage fill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Drain mat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Drain piping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Waterproofing membrane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4369"/>
            <a:ext cx="4477657" cy="630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3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earth materials ope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20950"/>
            <a:ext cx="6019800" cy="1938992"/>
          </a:xfrm>
        </p:spPr>
        <p:txBody>
          <a:bodyPr/>
          <a:lstStyle/>
          <a:p>
            <a:r>
              <a:rPr lang="en-US" sz="6000" dirty="0" smtClean="0"/>
              <a:t>E</a:t>
            </a:r>
            <a:r>
              <a:rPr lang="en-US" dirty="0" smtClean="0"/>
              <a:t>ARTH </a:t>
            </a:r>
            <a:r>
              <a:rPr lang="en-US" sz="6000" dirty="0" smtClean="0"/>
              <a:t>M</a:t>
            </a:r>
            <a:r>
              <a:rPr lang="en-US" dirty="0" smtClean="0"/>
              <a:t>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87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Earth Materials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1766637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Particle size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Moisture content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Presence of organic content</a:t>
            </a:r>
          </a:p>
        </p:txBody>
      </p:sp>
    </p:spTree>
    <p:extLst>
      <p:ext uri="{BB962C8B-B14F-4D97-AF65-F5344CB8AC3E}">
        <p14:creationId xmlns:p14="http://schemas.microsoft.com/office/powerpoint/2010/main" val="337209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Classifying Earth Materials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1371600"/>
            <a:ext cx="8077200" cy="4942892"/>
          </a:xfrm>
        </p:spPr>
        <p:txBody>
          <a:bodyPr/>
          <a:lstStyle/>
          <a:p>
            <a:r>
              <a:rPr lang="en-US" i="1" dirty="0"/>
              <a:t>Rock</a:t>
            </a:r>
            <a:r>
              <a:rPr lang="en-US" dirty="0"/>
              <a:t>: </a:t>
            </a:r>
            <a:r>
              <a:rPr lang="en-US" dirty="0" smtClean="0"/>
              <a:t>Continuous mass </a:t>
            </a:r>
            <a:r>
              <a:rPr lang="en-US" dirty="0"/>
              <a:t>of solid mineral material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Generally, the strongest, most stable of earth materials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Strength varies with mineral content and physical </a:t>
            </a:r>
            <a:r>
              <a:rPr lang="en-US" sz="2800" dirty="0" smtClean="0"/>
              <a:t>structure</a:t>
            </a:r>
          </a:p>
          <a:p>
            <a:r>
              <a:rPr lang="en-US" i="1" dirty="0"/>
              <a:t>Soil:</a:t>
            </a:r>
            <a:r>
              <a:rPr lang="en-US" dirty="0"/>
              <a:t> Particulate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Properties vary with particle size and shape, mineral content, and sensitivity to moisture </a:t>
            </a:r>
            <a:r>
              <a:rPr lang="en-US" sz="2800" dirty="0" smtClean="0"/>
              <a:t>content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737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Baskerville Old Face"/>
        <a:ea typeface=""/>
        <a:cs typeface=""/>
      </a:majorFont>
      <a:minorFont>
        <a:latin typeface="Baskerville Old Fa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ockwell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ockwell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2412</TotalTime>
  <Words>1065</Words>
  <Application>Microsoft Office PowerPoint</Application>
  <PresentationFormat>On-screen Show (4:3)</PresentationFormat>
  <Paragraphs>163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Default Design</vt:lpstr>
      <vt:lpstr>FOUNDATION REQUIREMENTS</vt:lpstr>
      <vt:lpstr>Foundations</vt:lpstr>
      <vt:lpstr>Foundations</vt:lpstr>
      <vt:lpstr>Foundations</vt:lpstr>
      <vt:lpstr>Foundations</vt:lpstr>
      <vt:lpstr>Foundations</vt:lpstr>
      <vt:lpstr>EARTH MATERIALS</vt:lpstr>
      <vt:lpstr>Classifying Earth Materials</vt:lpstr>
      <vt:lpstr>Classifying Earth Materials</vt:lpstr>
      <vt:lpstr>Particle Size</vt:lpstr>
      <vt:lpstr>Particle Size</vt:lpstr>
      <vt:lpstr>Particle Size</vt:lpstr>
      <vt:lpstr>Particle Size</vt:lpstr>
      <vt:lpstr>Organic Soils</vt:lpstr>
      <vt:lpstr>Unified Soil Classification System</vt:lpstr>
      <vt:lpstr>Unified Soil Classification System</vt:lpstr>
      <vt:lpstr>Soil Properties</vt:lpstr>
      <vt:lpstr>Soil Properties</vt:lpstr>
      <vt:lpstr>Soil Properties</vt:lpstr>
      <vt:lpstr>Soil Properties</vt:lpstr>
      <vt:lpstr>Soil Properties</vt:lpstr>
      <vt:lpstr>Soil Properties</vt:lpstr>
      <vt:lpstr>Soil Gradation</vt:lpstr>
      <vt:lpstr>Soil Gradation</vt:lpstr>
      <vt:lpstr>Soils for Foundations</vt:lpstr>
      <vt:lpstr>Soils for Foundations</vt:lpstr>
      <vt:lpstr>Soils for Foundations</vt:lpstr>
      <vt:lpstr>Exploration and Testing</vt:lpstr>
      <vt:lpstr>EXCAVATION</vt:lpstr>
      <vt:lpstr>Excavation Support</vt:lpstr>
      <vt:lpstr>Excavation Support</vt:lpstr>
      <vt:lpstr>Soldier Beams and Lagging</vt:lpstr>
      <vt:lpstr>PowerPoint Presentation</vt:lpstr>
      <vt:lpstr>Steel Sheet Piling</vt:lpstr>
      <vt:lpstr>Soil mixing</vt:lpstr>
      <vt:lpstr>PowerPoint Presentation</vt:lpstr>
      <vt:lpstr>Dewatering</vt:lpstr>
      <vt:lpstr>PowerPoint Presentation</vt:lpstr>
      <vt:lpstr>PowerPoint Presentation</vt:lpstr>
      <vt:lpstr>FOUNDATIONS</vt:lpstr>
      <vt:lpstr>PowerPoint Presentation</vt:lpstr>
      <vt:lpstr>Column Footing</vt:lpstr>
      <vt:lpstr>Wall (Strip) Footing</vt:lpstr>
      <vt:lpstr>Slab on grade Crawlspace Basement</vt:lpstr>
      <vt:lpstr>Mat Foundation</vt:lpstr>
      <vt:lpstr>PowerPoint Presentation</vt:lpstr>
      <vt:lpstr>Deep Foundations</vt:lpstr>
      <vt:lpstr>Piers (Caissons)</vt:lpstr>
      <vt:lpstr>Piles</vt:lpstr>
      <vt:lpstr>Pile Cap</vt:lpstr>
      <vt:lpstr>Grade Beam</vt:lpstr>
      <vt:lpstr>PowerPoint Presentation</vt:lpstr>
      <vt:lpstr>Minipiles (Pin Piles)</vt:lpstr>
      <vt:lpstr>Helical Piles  (Screw Piles)</vt:lpstr>
      <vt:lpstr>Rammed aggregate piers</vt:lpstr>
      <vt:lpstr>Underpinning</vt:lpstr>
      <vt:lpstr>WATERPROOFING  AND  DRAINAGE</vt:lpstr>
      <vt:lpstr>Drainage</vt:lpstr>
      <vt:lpstr>Drainage</vt:lpstr>
      <vt:lpstr>Drain Piping</vt:lpstr>
      <vt:lpstr>PowerPoint Presentation</vt:lpstr>
      <vt:lpstr>Dampproofing</vt:lpstr>
      <vt:lpstr>Waterproofing</vt:lpstr>
      <vt:lpstr>Waterstop</vt:lpstr>
      <vt:lpstr>Typical Section</vt:lpstr>
    </vt:vector>
  </TitlesOfParts>
  <Company>Amphion Communications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 Iano</dc:creator>
  <cp:lastModifiedBy>jiano</cp:lastModifiedBy>
  <cp:revision>186</cp:revision>
  <dcterms:created xsi:type="dcterms:W3CDTF">2008-10-29T16:39:40Z</dcterms:created>
  <dcterms:modified xsi:type="dcterms:W3CDTF">2013-09-11T20:25:33Z</dcterms:modified>
</cp:coreProperties>
</file>