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53" r:id="rId2"/>
    <p:sldId id="360" r:id="rId3"/>
    <p:sldId id="354" r:id="rId4"/>
    <p:sldId id="356" r:id="rId5"/>
    <p:sldId id="357" r:id="rId6"/>
    <p:sldId id="358" r:id="rId7"/>
    <p:sldId id="359" r:id="rId8"/>
    <p:sldId id="361" r:id="rId9"/>
    <p:sldId id="362" r:id="rId10"/>
    <p:sldId id="363" r:id="rId11"/>
    <p:sldId id="364" r:id="rId12"/>
    <p:sldId id="367" r:id="rId13"/>
    <p:sldId id="451" r:id="rId14"/>
    <p:sldId id="365" r:id="rId15"/>
    <p:sldId id="368" r:id="rId16"/>
    <p:sldId id="450" r:id="rId17"/>
    <p:sldId id="366" r:id="rId18"/>
    <p:sldId id="375" r:id="rId19"/>
    <p:sldId id="373" r:id="rId20"/>
    <p:sldId id="371" r:id="rId21"/>
    <p:sldId id="376" r:id="rId22"/>
    <p:sldId id="452" r:id="rId23"/>
    <p:sldId id="377" r:id="rId24"/>
    <p:sldId id="378" r:id="rId25"/>
    <p:sldId id="379" r:id="rId26"/>
    <p:sldId id="380" r:id="rId27"/>
    <p:sldId id="382" r:id="rId28"/>
    <p:sldId id="384" r:id="rId29"/>
    <p:sldId id="470" r:id="rId30"/>
    <p:sldId id="385" r:id="rId31"/>
    <p:sldId id="386" r:id="rId32"/>
    <p:sldId id="383" r:id="rId33"/>
    <p:sldId id="387" r:id="rId34"/>
    <p:sldId id="390" r:id="rId35"/>
    <p:sldId id="388" r:id="rId36"/>
    <p:sldId id="389" r:id="rId37"/>
    <p:sldId id="391" r:id="rId38"/>
    <p:sldId id="393" r:id="rId39"/>
    <p:sldId id="394" r:id="rId40"/>
    <p:sldId id="392" r:id="rId41"/>
    <p:sldId id="395" r:id="rId42"/>
    <p:sldId id="352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1" r:id="rId58"/>
    <p:sldId id="410" r:id="rId59"/>
    <p:sldId id="413" r:id="rId60"/>
    <p:sldId id="412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34" r:id="rId82"/>
    <p:sldId id="442" r:id="rId83"/>
    <p:sldId id="443" r:id="rId84"/>
    <p:sldId id="444" r:id="rId85"/>
    <p:sldId id="445" r:id="rId86"/>
    <p:sldId id="446" r:id="rId87"/>
    <p:sldId id="447" r:id="rId88"/>
    <p:sldId id="441" r:id="rId89"/>
    <p:sldId id="453" r:id="rId90"/>
    <p:sldId id="448" r:id="rId91"/>
    <p:sldId id="454" r:id="rId92"/>
    <p:sldId id="455" r:id="rId93"/>
    <p:sldId id="464" r:id="rId94"/>
    <p:sldId id="456" r:id="rId95"/>
    <p:sldId id="457" r:id="rId96"/>
    <p:sldId id="459" r:id="rId97"/>
    <p:sldId id="460" r:id="rId98"/>
    <p:sldId id="461" r:id="rId99"/>
    <p:sldId id="462" r:id="rId100"/>
    <p:sldId id="463" r:id="rId101"/>
    <p:sldId id="465" r:id="rId102"/>
    <p:sldId id="466" r:id="rId103"/>
    <p:sldId id="467" r:id="rId104"/>
    <p:sldId id="468" r:id="rId1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9900"/>
    <a:srgbClr val="0000CC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11" d="100"/>
          <a:sy n="11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19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E9954B2-F255-44F9-B861-2C22278E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144655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4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9"/>
          <p:cNvSpPr>
            <a:spLocks noChangeArrowheads="1"/>
          </p:cNvSpPr>
          <p:nvPr userDrawn="1"/>
        </p:nvSpPr>
        <p:spPr bwMode="auto">
          <a:xfrm>
            <a:off x="0" y="0"/>
            <a:ext cx="2971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457200" y="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1  </a:t>
            </a:r>
            <a:r>
              <a:rPr lang="en-US" dirty="0" smtClean="0">
                <a:latin typeface="Arial Black" pitchFamily="34" charset="0"/>
              </a:rPr>
              <a:t>MAKING BUILDINGS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1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3657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Buildings and the Environment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2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191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2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The Work of the Design Professional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3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876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The Work of the Construction</a:t>
            </a:r>
            <a:r>
              <a:rPr lang="en-US" baseline="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Professional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FBC cover blu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457200" y="6324600"/>
            <a:ext cx="59436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Fundamentals of Building Construction, Materials &amp; Methods, 6</a:t>
            </a:r>
            <a:r>
              <a:rPr lang="en-US" sz="1400" b="0" kern="1200" baseline="30000" dirty="0" smtClean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 Edition</a:t>
            </a:r>
          </a:p>
          <a:p>
            <a:r>
              <a:rPr lang="en-US" sz="1000" b="0" kern="1200" dirty="0" smtClean="0">
                <a:solidFill>
                  <a:srgbClr val="FFFFFF"/>
                </a:solidFill>
                <a:latin typeface="Arial" charset="0"/>
              </a:rPr>
              <a:t>Copyright © 2013 J. Iano. All rights reserved.</a:t>
            </a:r>
            <a:endParaRPr lang="en-US" sz="1000" b="0" kern="1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20950"/>
            <a:ext cx="6019800" cy="2616101"/>
          </a:xfrm>
        </p:spPr>
        <p:txBody>
          <a:bodyPr/>
          <a:lstStyle/>
          <a:p>
            <a:r>
              <a:rPr lang="en-US" sz="6000" dirty="0" smtClean="0"/>
              <a:t>B</a:t>
            </a:r>
            <a:r>
              <a:rPr lang="en-US" dirty="0" smtClean="0"/>
              <a:t>UILDINGS </a:t>
            </a:r>
            <a:br>
              <a:rPr lang="en-US" dirty="0" smtClean="0"/>
            </a:br>
            <a:r>
              <a:rPr lang="en-US" dirty="0" smtClean="0"/>
              <a:t>AND THE </a:t>
            </a:r>
            <a:r>
              <a:rPr lang="en-US" sz="6000" dirty="0" smtClean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4800"/>
            <a:ext cx="32527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342453"/>
          </a:xfrm>
        </p:spPr>
        <p:txBody>
          <a:bodyPr/>
          <a:lstStyle/>
          <a:p>
            <a:r>
              <a:rPr lang="en-US" dirty="0" smtClean="0"/>
              <a:t>Provide information used in the responsible selection of materials and products. Data must be: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Reliable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Meaningful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Readily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Scheduling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160591"/>
          </a:xfrm>
        </p:spPr>
        <p:txBody>
          <a:bodyPr/>
          <a:lstStyle/>
          <a:p>
            <a:r>
              <a:rPr lang="en-US" i="1" dirty="0"/>
              <a:t>Critical </a:t>
            </a:r>
            <a:r>
              <a:rPr lang="en-US" i="1" dirty="0" smtClean="0"/>
              <a:t>Path</a:t>
            </a:r>
            <a:endParaRPr lang="en-US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Sequence </a:t>
            </a:r>
            <a:r>
              <a:rPr lang="en-US" dirty="0"/>
              <a:t>of tasks that determines the least amount of time in which a project can be completed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593902"/>
            <a:ext cx="6172201" cy="27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933384"/>
          </a:xfrm>
        </p:spPr>
        <p:txBody>
          <a:bodyPr/>
          <a:lstStyle/>
          <a:p>
            <a:r>
              <a:rPr lang="en-US" dirty="0" smtClean="0"/>
              <a:t>The general contractor: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Oversees construction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Controls the project site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Manages trades and suppliers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Coordinates communications between construction team and owner, 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09342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iling construction permits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securing the project 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providing temporary power </a:t>
            </a:r>
            <a:r>
              <a:rPr lang="en-US" sz="2000" dirty="0"/>
              <a:t>and </a:t>
            </a:r>
            <a:r>
              <a:rPr lang="en-US" sz="2000" dirty="0" smtClean="0"/>
              <a:t>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setting </a:t>
            </a:r>
            <a:r>
              <a:rPr lang="en-US" sz="2000" dirty="0"/>
              <a:t>up </a:t>
            </a:r>
            <a:r>
              <a:rPr lang="en-US" sz="2000" dirty="0" smtClean="0"/>
              <a:t>office trailers </a:t>
            </a:r>
            <a:r>
              <a:rPr lang="en-US" sz="2000" dirty="0"/>
              <a:t>and </a:t>
            </a:r>
            <a:r>
              <a:rPr lang="en-US" sz="2000" dirty="0" smtClean="0"/>
              <a:t>support facilities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providing </a:t>
            </a:r>
            <a:r>
              <a:rPr lang="en-US" sz="2000" dirty="0"/>
              <a:t>insurance coverage for </a:t>
            </a:r>
            <a:r>
              <a:rPr lang="en-US" sz="2000" dirty="0" smtClean="0"/>
              <a:t>the work </a:t>
            </a:r>
            <a:r>
              <a:rPr lang="en-US" sz="2000" dirty="0"/>
              <a:t>in </a:t>
            </a:r>
            <a:r>
              <a:rPr lang="en-US" sz="2000" dirty="0" smtClean="0"/>
              <a:t>progress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managing personnel on 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maintaining </a:t>
            </a:r>
            <a:r>
              <a:rPr lang="en-US" sz="2000" dirty="0"/>
              <a:t>a safe </a:t>
            </a:r>
            <a:r>
              <a:rPr lang="en-US" sz="2000" dirty="0" smtClean="0"/>
              <a:t>work environment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stockpiling materials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performing </a:t>
            </a:r>
            <a:r>
              <a:rPr lang="en-US" sz="2000" dirty="0"/>
              <a:t>testing and quality </a:t>
            </a:r>
            <a:r>
              <a:rPr lang="en-US" sz="2000" dirty="0" smtClean="0"/>
              <a:t>control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providing </a:t>
            </a:r>
            <a:r>
              <a:rPr lang="en-US" sz="2000" dirty="0"/>
              <a:t>site surveying </a:t>
            </a:r>
            <a:r>
              <a:rPr lang="en-US" sz="2000" dirty="0" smtClean="0"/>
              <a:t>and engineering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arranging </a:t>
            </a:r>
            <a:r>
              <a:rPr lang="en-US" sz="2000" dirty="0"/>
              <a:t>for </a:t>
            </a:r>
            <a:r>
              <a:rPr lang="en-US" sz="2000" dirty="0" smtClean="0"/>
              <a:t>cranes and </a:t>
            </a:r>
            <a:r>
              <a:rPr lang="en-US" sz="2000" dirty="0"/>
              <a:t>other construction </a:t>
            </a:r>
            <a:r>
              <a:rPr lang="en-US" sz="2000" dirty="0" smtClean="0"/>
              <a:t>machinery</a:t>
            </a:r>
          </a:p>
        </p:txBody>
      </p:sp>
    </p:spTree>
    <p:extLst>
      <p:ext uri="{BB962C8B-B14F-4D97-AF65-F5344CB8AC3E}">
        <p14:creationId xmlns:p14="http://schemas.microsoft.com/office/powerpoint/2010/main" val="20303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90876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providing temporary structures and weather protection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disposing or recycling of construction waste </a:t>
            </a:r>
            <a:r>
              <a:rPr lang="en-US" sz="2000" dirty="0" smtClean="0"/>
              <a:t>soliciting the work of subtrades and coordinating their efforts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submitting product samples </a:t>
            </a:r>
            <a:r>
              <a:rPr lang="en-US" sz="2000" dirty="0"/>
              <a:t>and technical information </a:t>
            </a:r>
            <a:r>
              <a:rPr lang="en-US" sz="2000" dirty="0" smtClean="0"/>
              <a:t>to the </a:t>
            </a:r>
            <a:r>
              <a:rPr lang="en-US" sz="2000" dirty="0"/>
              <a:t>design team for </a:t>
            </a:r>
            <a:r>
              <a:rPr lang="en-US" sz="2000" dirty="0" smtClean="0"/>
              <a:t>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maintaining accurate records of the construction as </a:t>
            </a:r>
            <a:r>
              <a:rPr lang="en-US" sz="2000" dirty="0"/>
              <a:t>it </a:t>
            </a:r>
            <a:r>
              <a:rPr lang="en-US" sz="2000" dirty="0" smtClean="0"/>
              <a:t> proceeds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monitoring costs and schedules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managing </a:t>
            </a:r>
            <a:r>
              <a:rPr lang="en-US" sz="2000" dirty="0"/>
              <a:t>changes </a:t>
            </a:r>
            <a:r>
              <a:rPr lang="en-US" sz="2000" dirty="0" smtClean="0"/>
              <a:t>to the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protecting </a:t>
            </a:r>
            <a:r>
              <a:rPr lang="en-US" sz="2000" dirty="0"/>
              <a:t>completed </a:t>
            </a:r>
            <a:r>
              <a:rPr lang="en-US" sz="2000" dirty="0" smtClean="0"/>
              <a:t>work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and more…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1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22885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Improving collaboration between </a:t>
            </a:r>
            <a:r>
              <a:rPr lang="en-US" dirty="0" smtClean="0"/>
              <a:t>owner/contractor/designer entities: e.g., </a:t>
            </a:r>
            <a:r>
              <a:rPr lang="en-US" i="1" dirty="0" smtClean="0"/>
              <a:t>integrated project delivery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Improving </a:t>
            </a:r>
            <a:r>
              <a:rPr lang="en-US" dirty="0"/>
              <a:t>efficiency in production: </a:t>
            </a:r>
            <a:r>
              <a:rPr lang="en-US" dirty="0" smtClean="0"/>
              <a:t>e.g., </a:t>
            </a:r>
            <a:r>
              <a:rPr lang="en-US" i="1" dirty="0" smtClean="0"/>
              <a:t>lean </a:t>
            </a:r>
            <a:r>
              <a:rPr lang="en-US" i="1" dirty="0"/>
              <a:t>construction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Improving information management: </a:t>
            </a:r>
            <a:r>
              <a:rPr lang="en-US" dirty="0" smtClean="0"/>
              <a:t>e.g., </a:t>
            </a:r>
            <a:r>
              <a:rPr lang="en-US" i="1" dirty="0" smtClean="0"/>
              <a:t>building </a:t>
            </a:r>
            <a:r>
              <a:rPr lang="en-US" i="1" dirty="0"/>
              <a:t>information modeling </a:t>
            </a:r>
            <a:r>
              <a:rPr lang="en-US" dirty="0"/>
              <a:t>(</a:t>
            </a:r>
            <a:r>
              <a:rPr lang="en-US" i="1" dirty="0"/>
              <a:t>BIM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440942"/>
          </a:xfrm>
        </p:spPr>
        <p:txBody>
          <a:bodyPr/>
          <a:lstStyle/>
          <a:p>
            <a:r>
              <a:rPr lang="en-US" i="1" dirty="0"/>
              <a:t>Type I </a:t>
            </a:r>
            <a:r>
              <a:rPr lang="en-US" i="1" dirty="0" err="1" smtClean="0"/>
              <a:t>Ecolabels</a:t>
            </a:r>
            <a:endParaRPr lang="en-US" i="1" dirty="0" smtClean="0"/>
          </a:p>
          <a:p>
            <a:r>
              <a:rPr lang="en-US" dirty="0" smtClean="0"/>
              <a:t>Independent, third-party </a:t>
            </a:r>
            <a:r>
              <a:rPr lang="en-US" dirty="0"/>
              <a:t>certifications of </a:t>
            </a:r>
            <a:r>
              <a:rPr lang="en-US" dirty="0" smtClean="0"/>
              <a:t>environmental performance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Unbiased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Reliable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Allow like-to-like comparisons</a:t>
            </a:r>
          </a:p>
        </p:txBody>
      </p:sp>
    </p:spTree>
    <p:extLst>
      <p:ext uri="{BB962C8B-B14F-4D97-AF65-F5344CB8AC3E}">
        <p14:creationId xmlns:p14="http://schemas.microsoft.com/office/powerpoint/2010/main" val="40342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016758"/>
          </a:xfrm>
        </p:spPr>
        <p:txBody>
          <a:bodyPr/>
          <a:lstStyle/>
          <a:p>
            <a:r>
              <a:rPr lang="en-US" i="1" dirty="0"/>
              <a:t>Type I </a:t>
            </a:r>
            <a:r>
              <a:rPr lang="en-US" i="1" dirty="0" err="1" smtClean="0"/>
              <a:t>Ecolabels</a:t>
            </a:r>
            <a:endParaRPr lang="en-US" i="1" dirty="0" smtClean="0"/>
          </a:p>
          <a:p>
            <a:r>
              <a:rPr lang="en-US" dirty="0" smtClean="0"/>
              <a:t>E.g., </a:t>
            </a:r>
            <a:r>
              <a:rPr lang="en-US" dirty="0" err="1" smtClean="0"/>
              <a:t>Greenseal</a:t>
            </a:r>
            <a:r>
              <a:rPr lang="en-US" dirty="0" smtClean="0"/>
              <a:t> Standard GS-11 for Paints and Coatings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Performance requirements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Hazardous content restrictions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Responsible application and disposal practices</a:t>
            </a:r>
          </a:p>
          <a:p>
            <a:r>
              <a:rPr lang="en-US" dirty="0" smtClean="0"/>
              <a:t>Allows easy and trustworthy product comparisons</a:t>
            </a:r>
          </a:p>
        </p:txBody>
      </p:sp>
    </p:spTree>
    <p:extLst>
      <p:ext uri="{BB962C8B-B14F-4D97-AF65-F5344CB8AC3E}">
        <p14:creationId xmlns:p14="http://schemas.microsoft.com/office/powerpoint/2010/main" val="16662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962400" cy="2062103"/>
          </a:xfrm>
        </p:spPr>
        <p:txBody>
          <a:bodyPr/>
          <a:lstStyle/>
          <a:p>
            <a:r>
              <a:rPr lang="en-US" dirty="0" smtClean="0"/>
              <a:t>Example paint manufacturer’s independently verified claims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59" y="1447800"/>
            <a:ext cx="510664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962400" y="4267200"/>
            <a:ext cx="1449041" cy="1295400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933384"/>
          </a:xfrm>
        </p:spPr>
        <p:txBody>
          <a:bodyPr/>
          <a:lstStyle/>
          <a:p>
            <a:r>
              <a:rPr lang="en-US" i="1" dirty="0" smtClean="0"/>
              <a:t>Type II Self-Declared Environmental</a:t>
            </a:r>
          </a:p>
          <a:p>
            <a:r>
              <a:rPr lang="en-US" i="1" dirty="0" smtClean="0"/>
              <a:t>Claims </a:t>
            </a:r>
          </a:p>
          <a:p>
            <a:r>
              <a:rPr lang="en-US" dirty="0" smtClean="0"/>
              <a:t>Manufacturer claims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Not independently verified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May vary in scope and method of assessment from one manufacturer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327338"/>
          </a:xfrm>
        </p:spPr>
        <p:txBody>
          <a:bodyPr/>
          <a:lstStyle/>
          <a:p>
            <a:r>
              <a:rPr lang="en-US" i="1" dirty="0" smtClean="0"/>
              <a:t>Type II Self-Declared Environmental</a:t>
            </a:r>
          </a:p>
          <a:p>
            <a:r>
              <a:rPr lang="en-US" i="1" dirty="0" smtClean="0"/>
              <a:t>Claims </a:t>
            </a:r>
          </a:p>
          <a:p>
            <a:r>
              <a:rPr lang="en-US" dirty="0" smtClean="0"/>
              <a:t>E.g., manufacturer-reported recycled materials content</a:t>
            </a:r>
          </a:p>
          <a:p>
            <a:r>
              <a:rPr lang="en-US" dirty="0" smtClean="0"/>
              <a:t>End user must assume more responsibility for understanding manufacturer’s method of reporting and decide its relevance or usefulness</a:t>
            </a:r>
          </a:p>
        </p:txBody>
      </p:sp>
    </p:spTree>
    <p:extLst>
      <p:ext uri="{BB962C8B-B14F-4D97-AF65-F5344CB8AC3E}">
        <p14:creationId xmlns:p14="http://schemas.microsoft.com/office/powerpoint/2010/main" val="40405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077218"/>
          </a:xfrm>
        </p:spPr>
        <p:txBody>
          <a:bodyPr/>
          <a:lstStyle/>
          <a:p>
            <a:r>
              <a:rPr lang="en-US" dirty="0" smtClean="0"/>
              <a:t>Example steel stud manufacturer’s self-declared recycled content claims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5" y="2667000"/>
            <a:ext cx="90245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r>
              <a:rPr lang="en-US" i="1" dirty="0" smtClean="0"/>
              <a:t>Type III Environmental Impact Labels</a:t>
            </a:r>
          </a:p>
          <a:p>
            <a:r>
              <a:rPr lang="en-US" dirty="0" smtClean="0"/>
              <a:t>Comprehensive life-cycle assessments of products and their environmental impacts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Information is independently verified, but may be prepared by the product manufacturer.</a:t>
            </a:r>
          </a:p>
        </p:txBody>
      </p:sp>
    </p:spTree>
    <p:extLst>
      <p:ext uri="{BB962C8B-B14F-4D97-AF65-F5344CB8AC3E}">
        <p14:creationId xmlns:p14="http://schemas.microsoft.com/office/powerpoint/2010/main" val="1009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r>
              <a:rPr lang="en-US" i="1" dirty="0" smtClean="0"/>
              <a:t>Type III Environmental Impact Labels</a:t>
            </a:r>
          </a:p>
          <a:p>
            <a:r>
              <a:rPr lang="en-US" dirty="0" smtClean="0"/>
              <a:t>E.g., Environmental Product Declaration for Western Red Cedar Deck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Prepared by a private, nonprofit research center for the Western Red Cedar Lumber Association</a:t>
            </a:r>
          </a:p>
        </p:txBody>
      </p:sp>
    </p:spTree>
    <p:extLst>
      <p:ext uri="{BB962C8B-B14F-4D97-AF65-F5344CB8AC3E}">
        <p14:creationId xmlns:p14="http://schemas.microsoft.com/office/powerpoint/2010/main" val="2982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33400"/>
            <a:ext cx="3857402" cy="5213735"/>
          </a:xfrm>
        </p:spPr>
        <p:txBody>
          <a:bodyPr/>
          <a:lstStyle/>
          <a:p>
            <a:r>
              <a:rPr lang="en-US" dirty="0" smtClean="0"/>
              <a:t>Full life-cycle accounting: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Fuel, power, water, transport, and other resources consumed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Air, water and solid waste emissions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2" y="76200"/>
            <a:ext cx="5286597" cy="62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Building Environmental Impacts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2062103"/>
          </a:xfrm>
        </p:spPr>
        <p:txBody>
          <a:bodyPr/>
          <a:lstStyle/>
          <a:p>
            <a:r>
              <a:rPr lang="en-US" dirty="0" smtClean="0"/>
              <a:t>Building construction and operation accounts for 30 to 40 percent of energy use and greenhouse gas emissions worldwide.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0" y="533400"/>
            <a:ext cx="3781202" cy="107721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Sources of energy or fuel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01" y="609600"/>
            <a:ext cx="5548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0" y="533400"/>
            <a:ext cx="3886200" cy="6691062"/>
          </a:xfrm>
        </p:spPr>
        <p:txBody>
          <a:bodyPr/>
          <a:lstStyle/>
          <a:p>
            <a:r>
              <a:rPr lang="en-US" dirty="0" smtClean="0"/>
              <a:t>Environmental impacts: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Global warming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Acidification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Smog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Ozone depletion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Carbon balance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etc.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8" y="762000"/>
            <a:ext cx="5007304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8" y="685800"/>
            <a:ext cx="50073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14020 Environmental Labeling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19781"/>
          </a:xfrm>
        </p:spPr>
        <p:txBody>
          <a:bodyPr/>
          <a:lstStyle/>
          <a:p>
            <a:r>
              <a:rPr lang="en-US" i="1" dirty="0" smtClean="0"/>
              <a:t>Type III Environmental Impact Labels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u="sng" dirty="0" smtClean="0"/>
              <a:t>Life-cycle assessment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Not environmental rating or judgment</a:t>
            </a:r>
          </a:p>
          <a:p>
            <a:r>
              <a:rPr lang="en-US" dirty="0" smtClean="0"/>
              <a:t>For example, if a comparable assessment was available for plastic decking, then the environmental impacts of choosing either redwood or plastic decking could be compared.</a:t>
            </a:r>
          </a:p>
        </p:txBody>
      </p:sp>
    </p:spTree>
    <p:extLst>
      <p:ext uri="{BB962C8B-B14F-4D97-AF65-F5344CB8AC3E}">
        <p14:creationId xmlns:p14="http://schemas.microsoft.com/office/powerpoint/2010/main" val="31594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Life-Cycle Analysis (</a:t>
            </a:r>
            <a:r>
              <a:rPr lang="en-US" dirty="0" err="1" smtClean="0"/>
              <a:t>LCA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243965"/>
          </a:xfrm>
        </p:spPr>
        <p:txBody>
          <a:bodyPr/>
          <a:lstStyle/>
          <a:p>
            <a:r>
              <a:rPr lang="en-US" dirty="0" smtClean="0"/>
              <a:t>Assessment over full material life from source extraction through manufacture, use, maintenance, and final disposal or repurposing. </a:t>
            </a:r>
          </a:p>
          <a:p>
            <a:endParaRPr lang="en-US" dirty="0"/>
          </a:p>
          <a:p>
            <a:pPr algn="ctr"/>
            <a:r>
              <a:rPr lang="en-US" i="1" dirty="0" smtClean="0"/>
              <a:t>Cradle-to-grave analysis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01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Life-Cycle Analysis (</a:t>
            </a:r>
            <a:r>
              <a:rPr lang="en-US" dirty="0" err="1" smtClean="0"/>
              <a:t>LCA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708981"/>
          </a:xfrm>
        </p:spPr>
        <p:txBody>
          <a:bodyPr/>
          <a:lstStyle/>
          <a:p>
            <a:r>
              <a:rPr lang="en-US" dirty="0" smtClean="0"/>
              <a:t>E.g., Western Red Cedar life cycle: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Lumber harvest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Transport to mill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Log sorting, debarking, sawing, planing, drying, packaging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Transport to building site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Installation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Maintenance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Landfill disposal at end of life</a:t>
            </a:r>
          </a:p>
        </p:txBody>
      </p:sp>
    </p:spTree>
    <p:extLst>
      <p:ext uri="{BB962C8B-B14F-4D97-AF65-F5344CB8AC3E}">
        <p14:creationId xmlns:p14="http://schemas.microsoft.com/office/powerpoint/2010/main" val="2846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Life-Cycle Analysis (</a:t>
            </a:r>
            <a:r>
              <a:rPr lang="en-US" dirty="0" err="1" smtClean="0"/>
              <a:t>LCA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r>
              <a:rPr lang="en-US" i="1" dirty="0" smtClean="0"/>
              <a:t>Embodied energy:</a:t>
            </a:r>
            <a:r>
              <a:rPr lang="en-US" dirty="0" smtClean="0"/>
              <a:t> How much energy is consumed throughout all phases of the material life cycle?</a:t>
            </a:r>
          </a:p>
          <a:p>
            <a:r>
              <a:rPr lang="en-US" i="1" dirty="0" smtClean="0"/>
              <a:t>Embodied carbon: </a:t>
            </a:r>
            <a:r>
              <a:rPr lang="en-US" dirty="0" smtClean="0"/>
              <a:t>How much carbon-related greenhouse gas emissions?</a:t>
            </a:r>
          </a:p>
          <a:p>
            <a:r>
              <a:rPr lang="en-US" i="1" dirty="0"/>
              <a:t>Embodied water: </a:t>
            </a:r>
            <a:r>
              <a:rPr lang="en-US" dirty="0"/>
              <a:t>How much fresh </a:t>
            </a:r>
            <a:r>
              <a:rPr lang="en-US" dirty="0" smtClean="0"/>
              <a:t>water consumed?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Life-Cycle Analysis (</a:t>
            </a:r>
            <a:r>
              <a:rPr lang="en-US" dirty="0" err="1" smtClean="0"/>
              <a:t>LCA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721292"/>
          </a:xfrm>
        </p:spPr>
        <p:txBody>
          <a:bodyPr/>
          <a:lstStyle/>
          <a:p>
            <a:r>
              <a:rPr lang="en-US" i="1" dirty="0" smtClean="0"/>
              <a:t>Cradle-to-gate analysis: </a:t>
            </a:r>
            <a:r>
              <a:rPr lang="en-US" dirty="0" smtClean="0"/>
              <a:t>Extends from materials extraction through leaving the manufacturer. Ignores delivery to construction site, installation, use, maintenance, and end-of-life disposition.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Easier analysis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Often, the majority of embodied impacts occur during these phases</a:t>
            </a:r>
          </a:p>
        </p:txBody>
      </p:sp>
    </p:spTree>
    <p:extLst>
      <p:ext uri="{BB962C8B-B14F-4D97-AF65-F5344CB8AC3E}">
        <p14:creationId xmlns:p14="http://schemas.microsoft.com/office/powerpoint/2010/main" val="16452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Assessing 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228850"/>
          </a:xfrm>
        </p:spPr>
        <p:txBody>
          <a:bodyPr/>
          <a:lstStyle/>
          <a:p>
            <a:r>
              <a:rPr lang="en-US" i="1" dirty="0" err="1" smtClean="0"/>
              <a:t>LEED</a:t>
            </a:r>
            <a:r>
              <a:rPr lang="en-US" dirty="0" smtClean="0"/>
              <a:t>: Leadership In Energy and Environmental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Voluntary program developed by U.S. Green Building Council (</a:t>
            </a:r>
            <a:r>
              <a:rPr lang="en-US" dirty="0" err="1" smtClean="0"/>
              <a:t>USGBC</a:t>
            </a:r>
            <a:r>
              <a:rPr lang="en-US" dirty="0" smtClean="0"/>
              <a:t>), an independent, private, not-for-profit organization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Most broadly implemented green building program in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err="1" smtClean="0"/>
              <a:t>LEED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19200"/>
            <a:ext cx="8077200" cy="3243965"/>
          </a:xfrm>
        </p:spPr>
        <p:txBody>
          <a:bodyPr/>
          <a:lstStyle/>
          <a:p>
            <a:r>
              <a:rPr lang="en-US" dirty="0" err="1" smtClean="0"/>
              <a:t>LEED</a:t>
            </a:r>
            <a:r>
              <a:rPr lang="en-US" dirty="0" smtClean="0"/>
              <a:t> is voluntary.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USGBC</a:t>
            </a:r>
            <a:r>
              <a:rPr lang="en-US" dirty="0" smtClean="0"/>
              <a:t> </a:t>
            </a:r>
            <a:r>
              <a:rPr lang="en-US" dirty="0"/>
              <a:t>does not itself compel or enforce the adoption of </a:t>
            </a:r>
            <a:r>
              <a:rPr lang="en-US" dirty="0" err="1"/>
              <a:t>LEED</a:t>
            </a:r>
            <a:r>
              <a:rPr lang="en-US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Implementation depends on </a:t>
            </a:r>
            <a:r>
              <a:rPr lang="en-US" dirty="0" smtClean="0"/>
              <a:t>private </a:t>
            </a:r>
            <a:r>
              <a:rPr lang="en-US" dirty="0"/>
              <a:t>owners or public </a:t>
            </a:r>
            <a:r>
              <a:rPr lang="en-US" dirty="0" smtClean="0"/>
              <a:t>agencies choosing to participate.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err="1" smtClean="0"/>
              <a:t>LEED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19200"/>
            <a:ext cx="8077200" cy="5115246"/>
          </a:xfrm>
        </p:spPr>
        <p:txBody>
          <a:bodyPr/>
          <a:lstStyle/>
          <a:p>
            <a:r>
              <a:rPr lang="en-US" dirty="0" smtClean="0"/>
              <a:t>Programs for different types of construction: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New Construction </a:t>
            </a:r>
            <a:r>
              <a:rPr lang="en-US" dirty="0" err="1" smtClean="0"/>
              <a:t>LEED</a:t>
            </a:r>
            <a:r>
              <a:rPr lang="en-US" dirty="0" smtClean="0"/>
              <a:t>-NC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Existing </a:t>
            </a:r>
            <a:r>
              <a:rPr lang="en-US" dirty="0"/>
              <a:t>Buildings </a:t>
            </a:r>
            <a:r>
              <a:rPr lang="en-US" dirty="0" err="1"/>
              <a:t>LEED-EB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Commercial Interiors </a:t>
            </a:r>
            <a:r>
              <a:rPr lang="en-US" dirty="0" err="1"/>
              <a:t>LEED</a:t>
            </a:r>
            <a:r>
              <a:rPr lang="en-US" dirty="0"/>
              <a:t>-CI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Building </a:t>
            </a:r>
            <a:r>
              <a:rPr lang="en-US" dirty="0" smtClean="0"/>
              <a:t>Core and Shell </a:t>
            </a:r>
            <a:r>
              <a:rPr lang="en-US" dirty="0" err="1" smtClean="0"/>
              <a:t>LEED</a:t>
            </a:r>
            <a:r>
              <a:rPr lang="en-US" dirty="0" smtClean="0"/>
              <a:t>-CS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Homes </a:t>
            </a:r>
            <a:r>
              <a:rPr lang="en-US" dirty="0" err="1"/>
              <a:t>LEED</a:t>
            </a:r>
            <a:r>
              <a:rPr lang="en-US" dirty="0"/>
              <a:t>-H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Schools</a:t>
            </a:r>
            <a:r>
              <a:rPr lang="en-US" dirty="0"/>
              <a:t>, Retail, Healthcare, Neighborhood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Environmental Impacts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077200" cy="3933384"/>
          </a:xfrm>
        </p:spPr>
        <p:txBody>
          <a:bodyPr/>
          <a:lstStyle/>
          <a:p>
            <a:r>
              <a:rPr lang="en-US" dirty="0" smtClean="0"/>
              <a:t>In the United States: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35 percent of energy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65 percent of electricity consumption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30 percent of raw materials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43000"/>
            <a:ext cx="8077200" cy="5213735"/>
          </a:xfrm>
        </p:spPr>
        <p:txBody>
          <a:bodyPr/>
          <a:lstStyle/>
          <a:p>
            <a:r>
              <a:rPr lang="en-US" dirty="0" err="1" smtClean="0"/>
              <a:t>LEED</a:t>
            </a:r>
            <a:r>
              <a:rPr lang="en-US" dirty="0" smtClean="0"/>
              <a:t>-NC for New Construction &amp; Major Renovations, Categories: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Sustainable sites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Water efficiency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Energy &amp; atmosphere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Materials &amp; resources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Indoor environmental quality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Innovation in design or operation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Regional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7" y="1143000"/>
            <a:ext cx="8828126" cy="50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LEED</a:t>
            </a:r>
            <a:r>
              <a:rPr lang="en-US" dirty="0" smtClean="0"/>
              <a:t>-NC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28899" y="533400"/>
            <a:ext cx="6357163" cy="1077218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prereq.s</a:t>
            </a:r>
            <a:r>
              <a:rPr lang="en-US" dirty="0" smtClean="0"/>
              <a:t> &amp;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err="1" smtClean="0"/>
              <a:t>LEED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130361"/>
          </a:xfrm>
        </p:spPr>
        <p:txBody>
          <a:bodyPr/>
          <a:lstStyle/>
          <a:p>
            <a:r>
              <a:rPr lang="en-US" i="1" dirty="0" smtClean="0"/>
              <a:t>Prerequisites</a:t>
            </a:r>
            <a:r>
              <a:rPr lang="en-US" dirty="0" smtClean="0"/>
              <a:t>: Required</a:t>
            </a:r>
          </a:p>
          <a:p>
            <a:r>
              <a:rPr lang="en-US" i="1" dirty="0" smtClean="0"/>
              <a:t>Credits</a:t>
            </a:r>
            <a:r>
              <a:rPr lang="en-US" dirty="0" smtClean="0"/>
              <a:t>: Earn points</a:t>
            </a:r>
          </a:p>
          <a:p>
            <a:r>
              <a:rPr lang="en-US" dirty="0" smtClean="0"/>
              <a:t>Certifications: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Platinum: 80-110 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Gold: 60+ 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Silver: 50+ 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Certified: 40+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Assessing 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160591"/>
          </a:xfrm>
        </p:spPr>
        <p:txBody>
          <a:bodyPr/>
          <a:lstStyle/>
          <a:p>
            <a:r>
              <a:rPr lang="en-US" i="1" dirty="0" smtClean="0"/>
              <a:t>Living Building Challenge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Go beyond buildings that do </a:t>
            </a:r>
            <a:r>
              <a:rPr lang="en-US" i="1" dirty="0" smtClean="0"/>
              <a:t>less harm </a:t>
            </a:r>
            <a:r>
              <a:rPr lang="en-US" dirty="0" smtClean="0"/>
              <a:t>to buildings that do </a:t>
            </a:r>
            <a:r>
              <a:rPr lang="en-US" i="1" dirty="0" smtClean="0"/>
              <a:t>no harm </a:t>
            </a:r>
            <a:r>
              <a:rPr lang="en-US" dirty="0" smtClean="0"/>
              <a:t>or even improve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571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Living Building 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327338"/>
          </a:xfrm>
        </p:spPr>
        <p:txBody>
          <a:bodyPr/>
          <a:lstStyle/>
          <a:p>
            <a:r>
              <a:rPr lang="en-US" dirty="0" smtClean="0"/>
              <a:t>For example, a Certified </a:t>
            </a:r>
            <a:r>
              <a:rPr lang="en-US" i="1" dirty="0" smtClean="0"/>
              <a:t>Living</a:t>
            </a:r>
            <a:r>
              <a:rPr lang="en-US" dirty="0" smtClean="0"/>
              <a:t> </a:t>
            </a:r>
            <a:r>
              <a:rPr lang="en-US" i="1" dirty="0" smtClean="0"/>
              <a:t>Building</a:t>
            </a:r>
            <a:r>
              <a:rPr lang="en-US" dirty="0" smtClean="0"/>
              <a:t>:</a:t>
            </a:r>
            <a:endParaRPr lang="en-US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Obtains 100% of fresh water from precipitation or closed loop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Obtains 100% of energy from on-site renewable sources (annualized)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Emits 0 carbon (including purchased offsets)</a:t>
            </a:r>
          </a:p>
        </p:txBody>
      </p:sp>
    </p:spTree>
    <p:extLst>
      <p:ext uri="{BB962C8B-B14F-4D97-AF65-F5344CB8AC3E}">
        <p14:creationId xmlns:p14="http://schemas.microsoft.com/office/powerpoint/2010/main" val="24281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Living Building 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721292"/>
          </a:xfrm>
        </p:spPr>
        <p:txBody>
          <a:bodyPr/>
          <a:lstStyle/>
          <a:p>
            <a:r>
              <a:rPr lang="en-US" dirty="0" smtClean="0"/>
              <a:t>7 Categories or </a:t>
            </a:r>
            <a:r>
              <a:rPr lang="en-US" i="1" dirty="0" smtClean="0"/>
              <a:t>Petals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Energy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Health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Materials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Equity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Beauty</a:t>
            </a:r>
          </a:p>
        </p:txBody>
      </p:sp>
    </p:spTree>
    <p:extLst>
      <p:ext uri="{BB962C8B-B14F-4D97-AF65-F5344CB8AC3E}">
        <p14:creationId xmlns:p14="http://schemas.microsoft.com/office/powerpoint/2010/main" val="35135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Living Building 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721292"/>
          </a:xfrm>
        </p:spPr>
        <p:txBody>
          <a:bodyPr/>
          <a:lstStyle/>
          <a:p>
            <a:r>
              <a:rPr lang="en-US" dirty="0" smtClean="0"/>
              <a:t>20 Imperatives, e.g.: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Limits to growth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Net zero 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Net zero energy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Healthy air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Materials from responsible industry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Democracy &amp; social justice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Beauty &amp; spirit</a:t>
            </a:r>
          </a:p>
        </p:txBody>
      </p:sp>
    </p:spTree>
    <p:extLst>
      <p:ext uri="{BB962C8B-B14F-4D97-AF65-F5344CB8AC3E}">
        <p14:creationId xmlns:p14="http://schemas.microsoft.com/office/powerpoint/2010/main" val="2047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Living Building 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622804"/>
          </a:xfrm>
        </p:spPr>
        <p:txBody>
          <a:bodyPr/>
          <a:lstStyle/>
          <a:p>
            <a:r>
              <a:rPr lang="en-US" dirty="0" smtClean="0"/>
              <a:t>Materials </a:t>
            </a:r>
            <a:r>
              <a:rPr lang="en-US" i="1" dirty="0" smtClean="0"/>
              <a:t>Red List</a:t>
            </a:r>
            <a:r>
              <a:rPr lang="en-US" dirty="0" smtClean="0"/>
              <a:t> restricts unhealthful chemical content. No: </a:t>
            </a:r>
            <a:endParaRPr lang="en-US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Cadmium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Neoprene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Formaldehyde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Pthalates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PVC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111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Assessing 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016758"/>
          </a:xfrm>
        </p:spPr>
        <p:txBody>
          <a:bodyPr/>
          <a:lstStyle/>
          <a:p>
            <a:r>
              <a:rPr lang="en-US" dirty="0" smtClean="0"/>
              <a:t>Many other standards and programs: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U.S. National Green Building Standard (residential building types)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International Green Building Code (model code)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Green Globes (similar to </a:t>
            </a:r>
            <a:r>
              <a:rPr lang="en-US" dirty="0" err="1" smtClean="0"/>
              <a:t>LEED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BREEAM</a:t>
            </a:r>
            <a:r>
              <a:rPr lang="en-US" dirty="0" smtClean="0"/>
              <a:t> (European program)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809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Assessing 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440942"/>
          </a:xfrm>
        </p:spPr>
        <p:txBody>
          <a:bodyPr/>
          <a:lstStyle/>
          <a:p>
            <a:r>
              <a:rPr lang="en-US" dirty="0" smtClean="0"/>
              <a:t>Energy performance standards: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ASHRAE</a:t>
            </a:r>
            <a:r>
              <a:rPr lang="en-US" dirty="0" smtClean="0"/>
              <a:t> high-performance building standards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U.S. EPA green building programs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Passive House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325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Environmental Impacts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3352800" cy="1569660"/>
          </a:xfrm>
        </p:spPr>
        <p:txBody>
          <a:bodyPr/>
          <a:lstStyle/>
          <a:p>
            <a:r>
              <a:rPr lang="en-US" dirty="0" smtClean="0"/>
              <a:t>Building construction and operation account for 40 percent of U.S. greenhouse gas emissions.</a:t>
            </a:r>
            <a:endParaRPr lang="en-US" dirty="0"/>
          </a:p>
        </p:txBody>
      </p:sp>
      <p:pic>
        <p:nvPicPr>
          <p:cNvPr id="4" name="Picture 5" descr="US greenhouse gas emi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244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464216" cy="5016758"/>
          </a:xfrm>
        </p:spPr>
        <p:txBody>
          <a:bodyPr/>
          <a:lstStyle/>
          <a:p>
            <a:r>
              <a:rPr lang="en-US" dirty="0" smtClean="0"/>
              <a:t>Current sustainable building stock exhibits 25% - 35% improvement in energy consumption over traditional buildings.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6" y="1371600"/>
            <a:ext cx="520192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257800"/>
            <a:ext cx="5201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Seattle City Hall, </a:t>
            </a:r>
            <a:r>
              <a:rPr lang="en-US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LEED</a:t>
            </a:r>
            <a:r>
              <a:rPr lang="en-US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Gold, </a:t>
            </a:r>
            <a:r>
              <a:rPr lang="en-US" b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Bassetti</a:t>
            </a:r>
            <a:r>
              <a:rPr lang="en-US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Architects/</a:t>
            </a:r>
            <a:r>
              <a:rPr lang="en-US" b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Bohlin</a:t>
            </a:r>
            <a:endParaRPr lang="en-US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b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Cywinski</a:t>
            </a:r>
            <a:r>
              <a:rPr lang="en-US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Jackson Joint </a:t>
            </a:r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Venture; Photo by </a:t>
            </a:r>
            <a:r>
              <a:rPr lang="en-US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Rootology</a:t>
            </a:r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1447800"/>
            <a:ext cx="3222947" cy="3046988"/>
          </a:xfrm>
        </p:spPr>
        <p:txBody>
          <a:bodyPr/>
          <a:lstStyle/>
          <a:p>
            <a:r>
              <a:rPr lang="en-US" dirty="0" smtClean="0"/>
              <a:t>State of the art projects are even achieving Living Building certification.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2947" y="5943600"/>
            <a:ext cx="510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Bullitt Center, Miller Hull Architect, photo by Joe Mabel</a:t>
            </a:r>
            <a:endParaRPr lang="en-US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47" y="1143000"/>
            <a:ext cx="59210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9285"/>
            <a:ext cx="6019800" cy="3539430"/>
          </a:xfrm>
        </p:spPr>
        <p:txBody>
          <a:bodyPr/>
          <a:lstStyle/>
          <a:p>
            <a:r>
              <a:rPr lang="en-US" sz="6000" dirty="0" smtClean="0"/>
              <a:t>T</a:t>
            </a:r>
            <a:r>
              <a:rPr lang="en-US" dirty="0" smtClean="0"/>
              <a:t>HE </a:t>
            </a:r>
            <a:r>
              <a:rPr lang="en-US" sz="6000" dirty="0" smtClean="0"/>
              <a:t>W</a:t>
            </a:r>
            <a:r>
              <a:rPr lang="en-US" dirty="0" smtClean="0"/>
              <a:t>ORK </a:t>
            </a:r>
            <a:br>
              <a:rPr lang="en-US" dirty="0" smtClean="0"/>
            </a:br>
            <a:r>
              <a:rPr lang="en-US" dirty="0" smtClean="0"/>
              <a:t>OF THE </a:t>
            </a:r>
            <a:br>
              <a:rPr lang="en-US" dirty="0" smtClean="0"/>
            </a:br>
            <a:r>
              <a:rPr lang="en-US" sz="6000" dirty="0" smtClean="0"/>
              <a:t>D</a:t>
            </a:r>
            <a:r>
              <a:rPr lang="en-US" dirty="0" smtClean="0"/>
              <a:t>ESIGN </a:t>
            </a:r>
            <a:r>
              <a:rPr lang="en-US" sz="6000" dirty="0" smtClean="0"/>
              <a:t>P</a:t>
            </a:r>
            <a:r>
              <a:rPr lang="en-US" dirty="0" smtClean="0"/>
              <a:t>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Architect or Engineer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342453"/>
          </a:xfrm>
        </p:spPr>
        <p:txBody>
          <a:bodyPr/>
          <a:lstStyle/>
          <a:p>
            <a:r>
              <a:rPr lang="en-US" dirty="0" smtClean="0"/>
              <a:t>Translates owner’s building ideas and needs into a complete design.</a:t>
            </a:r>
          </a:p>
          <a:p>
            <a:r>
              <a:rPr lang="en-US" i="1" dirty="0" smtClean="0"/>
              <a:t>Construction documents</a:t>
            </a:r>
            <a:r>
              <a:rPr lang="en-US" dirty="0" smtClean="0"/>
              <a:t> fully describe the building to be built, consisting of: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Graphic </a:t>
            </a:r>
            <a:r>
              <a:rPr lang="en-US" i="1" dirty="0" smtClean="0"/>
              <a:t>construction drawings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Written </a:t>
            </a:r>
            <a:r>
              <a:rPr lang="en-US" i="1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548938"/>
          </a:xfrm>
        </p:spPr>
        <p:txBody>
          <a:bodyPr/>
          <a:lstStyle/>
          <a:p>
            <a:r>
              <a:rPr lang="en-US" dirty="0"/>
              <a:t>Control land use: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Types of allowed activities, such as industrial, commercial, residential,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much land may be covered by </a:t>
            </a:r>
            <a:r>
              <a:rPr lang="en-US" sz="2800" dirty="0" smtClean="0"/>
              <a:t>buildings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Distance from buildings to property lines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Parking requirements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Building height and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Special fire district requirements, etc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687163"/>
          </a:xfrm>
        </p:spPr>
        <p:txBody>
          <a:bodyPr/>
          <a:lstStyle/>
          <a:p>
            <a:r>
              <a:rPr lang="en-US" dirty="0" smtClean="0"/>
              <a:t>Regulate building health and safety: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Fire safety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Emergency egress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Construction quality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Structural integrity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Durability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Livability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5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687163"/>
          </a:xfrm>
        </p:spPr>
        <p:txBody>
          <a:bodyPr/>
          <a:lstStyle/>
          <a:p>
            <a:r>
              <a:rPr lang="en-US" dirty="0" smtClean="0"/>
              <a:t>Also: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Energy conservation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Health codes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Electrical/mechanical codes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Fire codes (building operations)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Accessibility for </a:t>
            </a:r>
            <a:r>
              <a:rPr lang="en-US" sz="2800" dirty="0"/>
              <a:t>physically </a:t>
            </a:r>
            <a:r>
              <a:rPr lang="en-US" sz="2800" dirty="0" smtClean="0"/>
              <a:t>handicapped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933384"/>
          </a:xfrm>
        </p:spPr>
        <p:txBody>
          <a:bodyPr/>
          <a:lstStyle/>
          <a:p>
            <a:r>
              <a:rPr lang="en-US" dirty="0"/>
              <a:t>Standardized codes, adopted and put into legal effect by local jurisdictions</a:t>
            </a:r>
          </a:p>
          <a:p>
            <a:r>
              <a:rPr lang="en-US" dirty="0"/>
              <a:t>Canada: </a:t>
            </a:r>
            <a:r>
              <a:rPr lang="en-US" i="1" dirty="0"/>
              <a:t>National Building Code of </a:t>
            </a:r>
            <a:r>
              <a:rPr lang="en-US" i="1" dirty="0" smtClean="0"/>
              <a:t>Canada</a:t>
            </a:r>
            <a:endParaRPr lang="en-US" i="1" dirty="0"/>
          </a:p>
          <a:p>
            <a:r>
              <a:rPr lang="en-US" dirty="0"/>
              <a:t>U.S.: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/>
              <a:t>International Building Code </a:t>
            </a:r>
            <a:r>
              <a:rPr lang="en-US" dirty="0"/>
              <a:t>(</a:t>
            </a:r>
            <a:r>
              <a:rPr lang="en-US" i="1" dirty="0"/>
              <a:t>IBC</a:t>
            </a:r>
            <a:r>
              <a:rPr lang="en-US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/>
              <a:t>International Residential Code </a:t>
            </a:r>
            <a:r>
              <a:rPr lang="en-US" dirty="0"/>
              <a:t>(</a:t>
            </a:r>
            <a:r>
              <a:rPr lang="en-US" i="1" dirty="0"/>
              <a:t>IRC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524315"/>
          </a:xfrm>
        </p:spPr>
        <p:txBody>
          <a:bodyPr/>
          <a:lstStyle/>
          <a:p>
            <a:r>
              <a:rPr lang="en-US" dirty="0"/>
              <a:t>IBC and IRC are the models for most U.S. local building codes. </a:t>
            </a:r>
          </a:p>
          <a:p>
            <a:r>
              <a:rPr lang="en-US" dirty="0"/>
              <a:t>IRC</a:t>
            </a:r>
            <a:r>
              <a:rPr lang="en-US" dirty="0" smtClean="0"/>
              <a:t>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One- </a:t>
            </a:r>
            <a:r>
              <a:rPr lang="en-US" dirty="0"/>
              <a:t>and two-family </a:t>
            </a:r>
            <a:r>
              <a:rPr lang="en-US" dirty="0" smtClean="0"/>
              <a:t>homes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Townhouses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3 stories maximum height</a:t>
            </a:r>
          </a:p>
          <a:p>
            <a:r>
              <a:rPr lang="en-US" dirty="0"/>
              <a:t>IBC: All </a:t>
            </a:r>
            <a:r>
              <a:rPr lang="en-US" dirty="0" smtClean="0"/>
              <a:t>buildings not covered </a:t>
            </a:r>
            <a:r>
              <a:rPr lang="en-US" dirty="0"/>
              <a:t>by the IRC</a:t>
            </a:r>
          </a:p>
        </p:txBody>
      </p:sp>
    </p:spTree>
    <p:extLst>
      <p:ext uri="{BB962C8B-B14F-4D97-AF65-F5344CB8AC3E}">
        <p14:creationId xmlns:p14="http://schemas.microsoft.com/office/powerpoint/2010/main" val="38591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</a:t>
            </a:r>
            <a:r>
              <a:rPr lang="en-US" i="1" dirty="0" smtClean="0"/>
              <a:t>Occupancy Classifications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activities </a:t>
            </a:r>
            <a:r>
              <a:rPr lang="en-US" dirty="0"/>
              <a:t>within a </a:t>
            </a:r>
            <a:r>
              <a:rPr lang="en-US" dirty="0" smtClean="0"/>
              <a:t>building: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2057400"/>
            <a:ext cx="3505200" cy="2948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A Assembly </a:t>
            </a:r>
          </a:p>
          <a:p>
            <a:r>
              <a:rPr lang="en-US" b="0" kern="0" dirty="0" smtClean="0"/>
              <a:t>B Business</a:t>
            </a:r>
          </a:p>
          <a:p>
            <a:r>
              <a:rPr lang="en-US" b="0" kern="0" dirty="0" smtClean="0"/>
              <a:t>E Educational</a:t>
            </a:r>
          </a:p>
          <a:p>
            <a:r>
              <a:rPr lang="en-US" b="0" kern="0" dirty="0" smtClean="0"/>
              <a:t>F Factory</a:t>
            </a:r>
          </a:p>
          <a:p>
            <a:r>
              <a:rPr lang="en-US" b="0" kern="0" dirty="0" smtClean="0"/>
              <a:t>H High hazard</a:t>
            </a:r>
            <a:endParaRPr lang="en-US" b="0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0" y="2057400"/>
            <a:ext cx="4495800" cy="2948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I Institutional</a:t>
            </a:r>
          </a:p>
          <a:p>
            <a:r>
              <a:rPr lang="en-US" b="0" kern="0" dirty="0"/>
              <a:t>M Mercantile</a:t>
            </a:r>
          </a:p>
          <a:p>
            <a:r>
              <a:rPr lang="en-US" b="0" kern="0" dirty="0"/>
              <a:t>R Residential</a:t>
            </a:r>
          </a:p>
          <a:p>
            <a:r>
              <a:rPr lang="en-US" b="0" kern="0" dirty="0"/>
              <a:t>S Storage</a:t>
            </a:r>
          </a:p>
          <a:p>
            <a:r>
              <a:rPr lang="en-US" b="0" kern="0" dirty="0"/>
              <a:t>U </a:t>
            </a:r>
            <a:r>
              <a:rPr lang="en-US" b="0" kern="0" dirty="0" smtClean="0"/>
              <a:t>Utility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322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160591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i="1" dirty="0" smtClean="0"/>
              <a:t>Meeting the needs of the present generation without compromising the ability of future generations to meet their needs…</a:t>
            </a:r>
          </a:p>
        </p:txBody>
      </p:sp>
    </p:spTree>
    <p:extLst>
      <p:ext uri="{BB962C8B-B14F-4D97-AF65-F5344CB8AC3E}">
        <p14:creationId xmlns:p14="http://schemas.microsoft.com/office/powerpoint/2010/main" val="18433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Occupancy Classifications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918269"/>
          </a:xfrm>
        </p:spPr>
        <p:txBody>
          <a:bodyPr/>
          <a:lstStyle/>
          <a:p>
            <a:r>
              <a:rPr lang="en-US" dirty="0" smtClean="0"/>
              <a:t>Reflect the </a:t>
            </a:r>
            <a:r>
              <a:rPr lang="en-US" dirty="0"/>
              <a:t>relative safety concerns of different types of </a:t>
            </a:r>
            <a:r>
              <a:rPr lang="en-US" dirty="0" smtClean="0"/>
              <a:t>activities:</a:t>
            </a:r>
          </a:p>
          <a:p>
            <a:r>
              <a:rPr lang="en-US" dirty="0" smtClean="0"/>
              <a:t>Occupancy A Assembly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Theaters, auditoriums, lecture halls, night clubs, and other places of public gathering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crowds in unfamiliar </a:t>
            </a:r>
            <a:r>
              <a:rPr lang="en-US" dirty="0" smtClean="0"/>
              <a:t>settings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Need special </a:t>
            </a:r>
            <a:r>
              <a:rPr lang="en-US" dirty="0"/>
              <a:t>attention to emergency exit </a:t>
            </a:r>
            <a:r>
              <a:rPr lang="en-US" dirty="0" smtClean="0"/>
              <a:t>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Occupancy Classifications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834896"/>
          </a:xfrm>
        </p:spPr>
        <p:txBody>
          <a:bodyPr/>
          <a:lstStyle/>
          <a:p>
            <a:r>
              <a:rPr lang="en-US" dirty="0"/>
              <a:t>Occupancy Group I Institutional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Hospitals</a:t>
            </a:r>
            <a:r>
              <a:rPr lang="en-US" dirty="0"/>
              <a:t>, prisons, </a:t>
            </a:r>
            <a:r>
              <a:rPr lang="en-US" dirty="0" smtClean="0"/>
              <a:t>care facilities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Residents cannot </a:t>
            </a:r>
            <a:r>
              <a:rPr lang="en-US" dirty="0"/>
              <a:t>fend for themselves in an </a:t>
            </a:r>
            <a:r>
              <a:rPr lang="en-US" dirty="0" smtClean="0"/>
              <a:t>emergency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 protected </a:t>
            </a:r>
            <a:r>
              <a:rPr lang="en-US" dirty="0"/>
              <a:t>areas within the building </a:t>
            </a:r>
            <a:r>
              <a:rPr lang="en-US" dirty="0" smtClean="0"/>
              <a:t>where </a:t>
            </a:r>
            <a:r>
              <a:rPr lang="en-US" dirty="0"/>
              <a:t>occupants can wait for </a:t>
            </a:r>
            <a:r>
              <a:rPr lang="en-US" dirty="0" smtClean="0"/>
              <a:t>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</a:t>
            </a:r>
            <a:r>
              <a:rPr lang="en-US" i="1" dirty="0" smtClean="0"/>
              <a:t>Construction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031873"/>
          </a:xfrm>
        </p:spPr>
        <p:txBody>
          <a:bodyPr/>
          <a:lstStyle/>
          <a:p>
            <a:r>
              <a:rPr lang="en-US" dirty="0"/>
              <a:t>Define buildings constructed to varying degrees of resistance to fire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Type I – Most resistant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Type II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Type III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Type IV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Type V - Least </a:t>
            </a:r>
            <a:r>
              <a:rPr lang="en-US" dirty="0" smtClean="0"/>
              <a:t>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Construction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</p:spPr>
        <p:txBody>
          <a:bodyPr/>
          <a:lstStyle/>
          <a:p>
            <a:r>
              <a:rPr lang="en-US" dirty="0" smtClean="0"/>
              <a:t>Combustibility</a:t>
            </a:r>
            <a:endParaRPr lang="en-US" dirty="0"/>
          </a:p>
        </p:txBody>
      </p:sp>
      <p:graphicFrame>
        <p:nvGraphicFramePr>
          <p:cNvPr id="4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421920"/>
              </p:ext>
            </p:extLst>
          </p:nvPr>
        </p:nvGraphicFramePr>
        <p:xfrm>
          <a:off x="457200" y="2362200"/>
          <a:ext cx="8229600" cy="3405266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Noncombustible materials only</a:t>
                      </a:r>
                      <a:b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(steel, concrete, masonry)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Noncombustible exterior walls and combustible (wood) interior materials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Fully noncombustible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2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Construction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</p:spPr>
        <p:txBody>
          <a:bodyPr/>
          <a:lstStyle/>
          <a:p>
            <a:r>
              <a:rPr lang="en-US" dirty="0" smtClean="0"/>
              <a:t>Fire Resistance (endurance)</a:t>
            </a:r>
            <a:endParaRPr lang="en-US" dirty="0"/>
          </a:p>
        </p:txBody>
      </p:sp>
      <p:graphicFrame>
        <p:nvGraphicFramePr>
          <p:cNvPr id="5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37090"/>
              </p:ext>
            </p:extLst>
          </p:nvPr>
        </p:nvGraphicFramePr>
        <p:xfrm>
          <a:off x="457200" y="2057400"/>
          <a:ext cx="8229600" cy="3678521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Structural Frame Fire-Resistance Rating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– 3 hours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– 1 hour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III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– 1 hour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IV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Heavy Timber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V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– 1 hour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Construction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077218"/>
          </a:xfrm>
        </p:spPr>
        <p:txBody>
          <a:bodyPr/>
          <a:lstStyle/>
          <a:p>
            <a:r>
              <a:rPr lang="en-US" dirty="0"/>
              <a:t>Table 601: Fire resistance </a:t>
            </a:r>
            <a:r>
              <a:rPr lang="en-US" dirty="0" smtClean="0"/>
              <a:t>(hours) for </a:t>
            </a:r>
            <a:r>
              <a:rPr lang="en-US" dirty="0"/>
              <a:t>building elements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32766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3400024"/>
            <a:ext cx="8991600" cy="296214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r>
              <a:rPr lang="en-US" dirty="0"/>
              <a:t>Occupancy groups and construction types </a:t>
            </a:r>
            <a:r>
              <a:rPr lang="en-US" dirty="0" smtClean="0"/>
              <a:t>determine allowable </a:t>
            </a:r>
            <a:r>
              <a:rPr lang="en-US" dirty="0"/>
              <a:t>building size.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Occupancies with greater hazard: smaller buildings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Construction systems </a:t>
            </a:r>
            <a:r>
              <a:rPr lang="en-US" dirty="0" smtClean="0"/>
              <a:t>more resistant </a:t>
            </a:r>
            <a:r>
              <a:rPr lang="en-US" dirty="0"/>
              <a:t>to fire: </a:t>
            </a:r>
            <a:r>
              <a:rPr lang="en-US" dirty="0" smtClean="0"/>
              <a:t>bigger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569660"/>
          </a:xfrm>
        </p:spPr>
        <p:txBody>
          <a:bodyPr/>
          <a:lstStyle/>
          <a:p>
            <a:r>
              <a:rPr lang="en-US" dirty="0" smtClean="0"/>
              <a:t>Table 502 example, Occupancy A-1, Construction Type II-B: </a:t>
            </a:r>
            <a:r>
              <a:rPr lang="en-US" dirty="0" smtClean="0">
                <a:solidFill>
                  <a:srgbClr val="FF0000"/>
                </a:solidFill>
              </a:rPr>
              <a:t>55 feet in height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2 stories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8500 </a:t>
            </a:r>
            <a:r>
              <a:rPr lang="en-US" dirty="0" err="1" smtClean="0">
                <a:solidFill>
                  <a:srgbClr val="92D050"/>
                </a:solidFill>
              </a:rPr>
              <a:t>sf</a:t>
            </a:r>
            <a:r>
              <a:rPr lang="en-US" dirty="0" smtClean="0">
                <a:solidFill>
                  <a:srgbClr val="92D050"/>
                </a:solidFill>
              </a:rPr>
              <a:t> per floor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3069327"/>
            <a:ext cx="9144000" cy="3048000"/>
            <a:chOff x="0" y="1728"/>
            <a:chExt cx="5760" cy="196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5760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5"/>
              <a:ext cx="5760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8"/>
              <a:ext cx="576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0" y="4267200"/>
            <a:ext cx="3962400" cy="4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85800" y="4484166"/>
            <a:ext cx="3581400" cy="0"/>
          </a:xfrm>
          <a:prstGeom prst="straightConnector1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419600" y="3733800"/>
            <a:ext cx="0" cy="381000"/>
          </a:xfrm>
          <a:prstGeom prst="straightConnector1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800600" y="4191000"/>
            <a:ext cx="121920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00600" y="4414837"/>
            <a:ext cx="1219200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800600" y="4566739"/>
            <a:ext cx="1219200" cy="0"/>
          </a:xfrm>
          <a:prstGeom prst="straightConnector1">
            <a:avLst/>
          </a:prstGeom>
          <a:noFill/>
          <a:ln w="635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077218"/>
          </a:xfrm>
        </p:spPr>
        <p:txBody>
          <a:bodyPr/>
          <a:lstStyle/>
          <a:p>
            <a:r>
              <a:rPr lang="en-US" dirty="0" smtClean="0"/>
              <a:t>Generally, fire-resistance increases to the left, as do height and area.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3069327"/>
            <a:ext cx="9144000" cy="3048000"/>
            <a:chOff x="0" y="1728"/>
            <a:chExt cx="5760" cy="196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5760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5"/>
              <a:ext cx="5760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8"/>
              <a:ext cx="576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0" y="4267200"/>
            <a:ext cx="3962400" cy="4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09800" y="2768957"/>
            <a:ext cx="4724400" cy="0"/>
          </a:xfrm>
          <a:prstGeom prst="straightConnector1">
            <a:avLst/>
          </a:prstGeom>
          <a:noFill/>
          <a:ln w="1016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030063" y="2514600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Less fire-resistant</a:t>
            </a:r>
            <a:b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Smaller buildings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36" y="2514600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fire-resistant</a:t>
            </a:r>
            <a:b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Larger buildings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259080"/>
          </a:xfrm>
        </p:spPr>
        <p:txBody>
          <a:bodyPr/>
          <a:lstStyle/>
          <a:p>
            <a:pPr eaLnBrk="1" hangingPunct="1"/>
            <a:r>
              <a:rPr lang="en-US" dirty="0" smtClean="0"/>
              <a:t>Tabulated figures in Table 501 are adjusted due to: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 smtClean="0"/>
              <a:t>Fire sprinklers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 smtClean="0"/>
              <a:t>Fire fighter access around building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4267200"/>
            <a:ext cx="3962400" cy="4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smtClean="0"/>
              <a:t>Sustainable Building Construction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48738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Reduce the depletion of fossil fuels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Preserve arable land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Minimize materials consumption and waste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Protect forests and forest ecosystems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Protect water resources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Minimize air pollution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Maximize the healthfulness of the interior building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621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pPr eaLnBrk="1" hangingPunct="1"/>
            <a:r>
              <a:rPr lang="en-US" dirty="0"/>
              <a:t>Fire sprinklers: Historically proven to provide a major life safety benefit.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 smtClean="0"/>
              <a:t>Allowable area per floor: x 4 for 1-story building and x 3 for multistory building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 smtClean="0"/>
              <a:t>Allowable height: + 20 feet and 1 story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4267200"/>
            <a:ext cx="3962400" cy="4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 Allowable Height and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062103"/>
          </a:xfrm>
        </p:spPr>
        <p:txBody>
          <a:bodyPr/>
          <a:lstStyle/>
          <a:p>
            <a:pPr eaLnBrk="1" hangingPunct="1"/>
            <a:r>
              <a:rPr lang="en-US" dirty="0" smtClean="0"/>
              <a:t>Expanding fire truck access around building perimeter allows up to an additional 75% increase in area per floor.</a:t>
            </a:r>
          </a:p>
        </p:txBody>
      </p:sp>
    </p:spTree>
    <p:extLst>
      <p:ext uri="{BB962C8B-B14F-4D97-AF65-F5344CB8AC3E}">
        <p14:creationId xmlns:p14="http://schemas.microsoft.com/office/powerpoint/2010/main" val="15494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834896"/>
          </a:xfrm>
        </p:spPr>
        <p:txBody>
          <a:bodyPr/>
          <a:lstStyle/>
          <a:p>
            <a:pPr eaLnBrk="1" hangingPunct="1"/>
            <a:r>
              <a:rPr lang="en-US" dirty="0" smtClean="0"/>
              <a:t>Equal </a:t>
            </a:r>
            <a:r>
              <a:rPr lang="en-US" dirty="0"/>
              <a:t>access to facilities for persons with </a:t>
            </a:r>
            <a:r>
              <a:rPr lang="en-US" dirty="0" smtClean="0"/>
              <a:t>disabilities:</a:t>
            </a:r>
            <a:endParaRPr lang="en-US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/>
              <a:t>Building code accessibility requirements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dirty="0" smtClean="0"/>
              <a:t>Federal civil rights laws such as Americans with Disabilities Act, Fair Housing Act, and others</a:t>
            </a:r>
          </a:p>
        </p:txBody>
      </p:sp>
    </p:spTree>
    <p:extLst>
      <p:ext uri="{BB962C8B-B14F-4D97-AF65-F5344CB8AC3E}">
        <p14:creationId xmlns:p14="http://schemas.microsoft.com/office/powerpoint/2010/main" val="36804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850011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Worker safety: Occupational Safety and Health Administration </a:t>
            </a:r>
            <a:r>
              <a:rPr lang="en-US" sz="2800" dirty="0" smtClean="0"/>
              <a:t>(OSHA)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Environmental </a:t>
            </a:r>
            <a:r>
              <a:rPr lang="en-US" sz="2800" dirty="0" smtClean="0"/>
              <a:t>protections: EPA protection </a:t>
            </a:r>
            <a:r>
              <a:rPr lang="en-US" sz="2800" dirty="0"/>
              <a:t>of sensitive land, </a:t>
            </a:r>
            <a:r>
              <a:rPr lang="en-US" sz="2800" dirty="0" smtClean="0"/>
              <a:t>waterways, limits </a:t>
            </a:r>
            <a:r>
              <a:rPr lang="en-US" sz="2800" dirty="0"/>
              <a:t>on emission of air pollutants, etc.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more…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7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25908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Define good practice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Ensure minimum quality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Encourage standardization and efficiency in methods</a:t>
            </a:r>
          </a:p>
        </p:txBody>
      </p:sp>
    </p:spTree>
    <p:extLst>
      <p:ext uri="{BB962C8B-B14F-4D97-AF65-F5344CB8AC3E}">
        <p14:creationId xmlns:p14="http://schemas.microsoft.com/office/powerpoint/2010/main" val="4181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327338"/>
          </a:xfrm>
        </p:spPr>
        <p:txBody>
          <a:bodyPr/>
          <a:lstStyle/>
          <a:p>
            <a:r>
              <a:rPr lang="en-US" dirty="0" smtClean="0"/>
              <a:t>Independent consensus organizations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ASTM </a:t>
            </a:r>
            <a:r>
              <a:rPr lang="en-US" dirty="0"/>
              <a:t>International: </a:t>
            </a:r>
            <a:r>
              <a:rPr lang="en-US" dirty="0" smtClean="0"/>
              <a:t>Materials </a:t>
            </a:r>
            <a:r>
              <a:rPr lang="en-US" dirty="0"/>
              <a:t>and methods standards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American National Standards Institute (ANSI): </a:t>
            </a:r>
            <a:r>
              <a:rPr lang="en-US" dirty="0" smtClean="0"/>
              <a:t>Wide </a:t>
            </a:r>
            <a:r>
              <a:rPr lang="en-US" dirty="0"/>
              <a:t>variety of products and </a:t>
            </a:r>
            <a:r>
              <a:rPr lang="en-US" dirty="0" smtClean="0"/>
              <a:t>systems standards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International Code Council: IBC, IRC, </a:t>
            </a:r>
            <a:r>
              <a:rPr lang="en-US" dirty="0" smtClean="0"/>
              <a:t>and other standards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Agency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19781"/>
          </a:xfrm>
        </p:spPr>
        <p:txBody>
          <a:bodyPr/>
          <a:lstStyle/>
          <a:p>
            <a:r>
              <a:rPr lang="en-US" dirty="0" smtClean="0"/>
              <a:t>Government funded agencies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U.S. Department of Commerce, National Institute of Science and Technology (</a:t>
            </a:r>
            <a:r>
              <a:rPr lang="en-US" dirty="0" err="1"/>
              <a:t>NIST</a:t>
            </a:r>
            <a:r>
              <a:rPr lang="en-US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National Research Council Canada Institute for Research in Construction (NRC-IRC)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U.S. Consumer Product Safety </a:t>
            </a:r>
            <a:r>
              <a:rPr lang="en-US" dirty="0" smtClean="0"/>
              <a:t>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Industry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637919"/>
          </a:xfrm>
        </p:spPr>
        <p:txBody>
          <a:bodyPr/>
          <a:lstStyle/>
          <a:p>
            <a:r>
              <a:rPr lang="en-US" dirty="0"/>
              <a:t>Building insurance industry: </a:t>
            </a:r>
            <a:r>
              <a:rPr lang="en-US" dirty="0" smtClean="0"/>
              <a:t>Uses rate incentives to encourage owner’s to </a:t>
            </a:r>
            <a:r>
              <a:rPr lang="en-US" dirty="0"/>
              <a:t>build in ways that limit property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(Building codes primary focus is life safety. Insurance standards primary emphasis is protection of property.)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77218"/>
          </a:xfrm>
        </p:spPr>
        <p:txBody>
          <a:bodyPr/>
          <a:lstStyle/>
          <a:p>
            <a:r>
              <a:rPr lang="en-US" dirty="0" smtClean="0"/>
              <a:t>Trade </a:t>
            </a:r>
            <a:r>
              <a:rPr lang="en-US" dirty="0"/>
              <a:t>and Professional </a:t>
            </a:r>
            <a:r>
              <a:rPr lang="en-US" dirty="0" smtClean="0"/>
              <a:t>Organization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4524315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and </a:t>
            </a:r>
            <a:r>
              <a:rPr lang="en-US" dirty="0" smtClean="0"/>
              <a:t>standards development </a:t>
            </a:r>
            <a:r>
              <a:rPr lang="en-US" dirty="0"/>
              <a:t>relevant to their </a:t>
            </a:r>
            <a:r>
              <a:rPr lang="en-US" dirty="0" smtClean="0"/>
              <a:t>group’s interests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American </a:t>
            </a:r>
            <a:r>
              <a:rPr lang="en-US" sz="2800" dirty="0"/>
              <a:t>Institute of Architects (</a:t>
            </a:r>
            <a:r>
              <a:rPr lang="en-US" sz="2800" dirty="0" err="1"/>
              <a:t>AIA</a:t>
            </a:r>
            <a:r>
              <a:rPr lang="en-US" sz="2800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Construction Specifications Institute (CSI)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American Institute of Steel Construction (</a:t>
            </a:r>
            <a:r>
              <a:rPr lang="en-US" sz="2800" dirty="0" err="1"/>
              <a:t>AISC</a:t>
            </a:r>
            <a:r>
              <a:rPr lang="en-US" sz="2800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Western Wood Products Association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and many, many more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8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77218"/>
          </a:xfrm>
        </p:spPr>
        <p:txBody>
          <a:bodyPr/>
          <a:lstStyle/>
          <a:p>
            <a:r>
              <a:rPr lang="en-US" dirty="0" smtClean="0"/>
              <a:t>Organizing Construction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4819781"/>
          </a:xfrm>
        </p:spPr>
        <p:txBody>
          <a:bodyPr/>
          <a:lstStyle/>
          <a:p>
            <a:r>
              <a:rPr lang="en-US" dirty="0" smtClean="0"/>
              <a:t>MasterFormat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Numbering system for the organization of construction materials and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Developed by </a:t>
            </a:r>
            <a:r>
              <a:rPr lang="en-US" dirty="0" smtClean="0"/>
              <a:t>Construction Specifications Institute (CSI) and Construction </a:t>
            </a:r>
            <a:r>
              <a:rPr lang="en-US" dirty="0"/>
              <a:t>Specifications Canada (CSC)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50 major </a:t>
            </a:r>
            <a:r>
              <a:rPr lang="en-US" i="1" dirty="0" smtClean="0"/>
              <a:t>Divisions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0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 Construction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850011"/>
          </a:xfrm>
        </p:spPr>
        <p:txBody>
          <a:bodyPr/>
          <a:lstStyle/>
          <a:p>
            <a:pPr algn="ctr"/>
            <a:r>
              <a:rPr lang="en-US" sz="2800" dirty="0" smtClean="0"/>
              <a:t>Produce buildings that are healthful for their occupants, protect resources, promote environmental quality, and provide the broadest social benefit.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i="1" dirty="0" smtClean="0"/>
              <a:t>Green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building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725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4573560"/>
          </a:xfrm>
        </p:spPr>
        <p:txBody>
          <a:bodyPr/>
          <a:lstStyle/>
          <a:p>
            <a:r>
              <a:rPr lang="en-US" sz="1400" dirty="0" smtClean="0"/>
              <a:t>Division </a:t>
            </a:r>
            <a:r>
              <a:rPr lang="en-US" sz="1400" dirty="0"/>
              <a:t>00 – Procurement and Contracting Requirements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01 – General Requirements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02 – Existing Conditions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03 – Concrete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04 – Masonry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05 - Metals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06 – Wood, Plastics, and Composites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07 – Thermal and Moisture Protection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08 – Openings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09 – Finishes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10 – Specialties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11 – Equipment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12 – Furnishings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13 – Special Construction</a:t>
            </a:r>
          </a:p>
          <a:p>
            <a:r>
              <a:rPr lang="en-US" sz="1400" dirty="0" smtClean="0"/>
              <a:t>Division </a:t>
            </a:r>
            <a:r>
              <a:rPr lang="en-US" sz="1400" dirty="0"/>
              <a:t>14 – Conveying Equipment	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4400" y="1371600"/>
            <a:ext cx="4038600" cy="4013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21 – Fire Suppression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22 – Plumbing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23 – Heating, Ventilating, and Air Conditioning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25 – Integrated Automation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26 – Electrical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27 – Communications 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28 – Electronic Safety and Security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31 – Earthwork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32 – Exterior Improvements</a:t>
            </a:r>
          </a:p>
          <a:p>
            <a:r>
              <a:rPr lang="en-US" sz="1400" b="0" kern="0" dirty="0" smtClean="0"/>
              <a:t>Division </a:t>
            </a:r>
            <a:r>
              <a:rPr lang="en-US" sz="1400" b="0" kern="0" dirty="0"/>
              <a:t>33 – Utilities</a:t>
            </a:r>
          </a:p>
          <a:p>
            <a:endParaRPr lang="en-US" sz="1400" b="0" kern="0" dirty="0"/>
          </a:p>
          <a:p>
            <a:r>
              <a:rPr lang="en-US" sz="1400" b="0" kern="0" dirty="0" smtClean="0"/>
              <a:t>(This list includes only Divisions </a:t>
            </a:r>
            <a:r>
              <a:rPr lang="en-US" sz="1400" b="0" kern="0" dirty="0"/>
              <a:t>most relevant to this text and building construction in </a:t>
            </a:r>
            <a:r>
              <a:rPr lang="en-US" sz="1400" b="0" kern="0" dirty="0" smtClean="0"/>
              <a:t>general)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2104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499693"/>
          </a:xfrm>
        </p:spPr>
        <p:txBody>
          <a:bodyPr/>
          <a:lstStyle/>
          <a:p>
            <a:r>
              <a:rPr lang="en-US" sz="2800" i="1" dirty="0" smtClean="0"/>
              <a:t>Sections</a:t>
            </a:r>
            <a:r>
              <a:rPr lang="en-US" sz="2800" dirty="0" smtClean="0"/>
              <a:t> within Divisions define </a:t>
            </a:r>
            <a:r>
              <a:rPr lang="en-US" sz="2800" dirty="0"/>
              <a:t>the work of individual trades or suppliers. </a:t>
            </a:r>
            <a:r>
              <a:rPr lang="en-US" sz="2800" dirty="0" smtClean="0"/>
              <a:t>E.g.:</a:t>
            </a:r>
            <a:endParaRPr lang="en-US" sz="2800" dirty="0"/>
          </a:p>
          <a:p>
            <a:r>
              <a:rPr lang="en-US" sz="2400" dirty="0"/>
              <a:t>Division 05 – Metals</a:t>
            </a:r>
          </a:p>
          <a:p>
            <a:r>
              <a:rPr lang="en-US" sz="2400" dirty="0" smtClean="0"/>
              <a:t>  Section </a:t>
            </a:r>
            <a:r>
              <a:rPr lang="en-US" sz="2400" dirty="0"/>
              <a:t>05 10 00 – Structural Steel Framing</a:t>
            </a:r>
          </a:p>
          <a:p>
            <a:r>
              <a:rPr lang="en-US" sz="2400" dirty="0" smtClean="0"/>
              <a:t>  Section </a:t>
            </a:r>
            <a:r>
              <a:rPr lang="en-US" sz="2400" dirty="0"/>
              <a:t>05 21 00 – Steel Joist Framing</a:t>
            </a:r>
          </a:p>
          <a:p>
            <a:r>
              <a:rPr lang="en-US" sz="2400" dirty="0" smtClean="0"/>
              <a:t>  Section </a:t>
            </a:r>
            <a:r>
              <a:rPr lang="en-US" sz="2400" dirty="0"/>
              <a:t>05 31 00 – Steel Decking</a:t>
            </a:r>
          </a:p>
          <a:p>
            <a:r>
              <a:rPr lang="en-US" sz="2400" dirty="0" smtClean="0"/>
              <a:t>  Section </a:t>
            </a:r>
            <a:r>
              <a:rPr lang="en-US" sz="2400" dirty="0"/>
              <a:t>05 40 00 – Cold-Formed Metal Framing</a:t>
            </a:r>
          </a:p>
          <a:p>
            <a:r>
              <a:rPr lang="en-US" sz="2400" dirty="0" smtClean="0"/>
              <a:t>  Section </a:t>
            </a:r>
            <a:r>
              <a:rPr lang="en-US" sz="2400" dirty="0"/>
              <a:t>05 50 00 – Metal Fabrications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000" dirty="0" smtClean="0"/>
              <a:t>Section </a:t>
            </a:r>
            <a:r>
              <a:rPr lang="en-US" sz="2000" dirty="0"/>
              <a:t>05 51 33 – Metal Ladders</a:t>
            </a:r>
          </a:p>
          <a:p>
            <a:r>
              <a:rPr lang="en-US" sz="2000" dirty="0" smtClean="0"/>
              <a:t>       Section </a:t>
            </a:r>
            <a:r>
              <a:rPr lang="en-US" sz="2000" dirty="0"/>
              <a:t>05 51 33.13 Vertical Metal </a:t>
            </a:r>
            <a:r>
              <a:rPr lang="en-US" sz="2000" dirty="0" smtClean="0"/>
              <a:t>Ladders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0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19781"/>
          </a:xfrm>
        </p:spPr>
        <p:txBody>
          <a:bodyPr/>
          <a:lstStyle/>
          <a:p>
            <a:r>
              <a:rPr lang="en-US" dirty="0" smtClean="0"/>
              <a:t>Provides the organization for </a:t>
            </a:r>
            <a:r>
              <a:rPr lang="en-US" dirty="0"/>
              <a:t>construction specifications, the written portion of construction </a:t>
            </a:r>
            <a:r>
              <a:rPr lang="en-US" dirty="0" smtClean="0"/>
              <a:t>documents. Also used to: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Organize construction cost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Organize trade and technical literature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Sometimes, to </a:t>
            </a:r>
            <a:r>
              <a:rPr lang="en-US" dirty="0"/>
              <a:t>systematize notes on construction </a:t>
            </a:r>
            <a:r>
              <a:rPr lang="en-US" dirty="0" smtClean="0"/>
              <a:t>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Organizational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653034"/>
          </a:xfrm>
        </p:spPr>
        <p:txBody>
          <a:bodyPr/>
          <a:lstStyle/>
          <a:p>
            <a:r>
              <a:rPr lang="en-US" dirty="0"/>
              <a:t>CSI/CSC </a:t>
            </a:r>
            <a:r>
              <a:rPr lang="en-US" i="1" dirty="0" err="1" smtClean="0"/>
              <a:t>UniFormat</a:t>
            </a:r>
            <a:r>
              <a:rPr lang="en-US" i="1" dirty="0" smtClean="0"/>
              <a:t> </a:t>
            </a:r>
            <a:endParaRPr lang="en-US" i="1" dirty="0"/>
          </a:p>
          <a:p>
            <a:r>
              <a:rPr lang="en-US" dirty="0"/>
              <a:t>Classification of building elements by functional groups, such as substructure, shell, interiors, services,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69025"/>
          </a:xfrm>
        </p:spPr>
        <p:txBody>
          <a:bodyPr/>
          <a:lstStyle/>
          <a:p>
            <a:r>
              <a:rPr lang="en-US" dirty="0" smtClean="0"/>
              <a:t>Eight Level </a:t>
            </a:r>
            <a:r>
              <a:rPr lang="en-US" dirty="0"/>
              <a:t>1 categories: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Substructure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 </a:t>
            </a:r>
            <a:r>
              <a:rPr lang="en-US" sz="2800" dirty="0"/>
              <a:t>Shell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 </a:t>
            </a:r>
            <a:r>
              <a:rPr lang="en-US" sz="2800" dirty="0"/>
              <a:t>Interiors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 </a:t>
            </a:r>
            <a:r>
              <a:rPr lang="en-US" sz="2800" dirty="0"/>
              <a:t>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 </a:t>
            </a:r>
            <a:r>
              <a:rPr lang="en-US" sz="2800" dirty="0"/>
              <a:t>Equipment and Furnishings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 </a:t>
            </a:r>
            <a:r>
              <a:rPr lang="en-US" sz="2800" dirty="0"/>
              <a:t>Special Construction and Demolition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 </a:t>
            </a:r>
            <a:r>
              <a:rPr lang="en-US" sz="2800" dirty="0"/>
              <a:t>Building Sitework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Z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2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031873"/>
          </a:xfrm>
        </p:spPr>
        <p:txBody>
          <a:bodyPr/>
          <a:lstStyle/>
          <a:p>
            <a:r>
              <a:rPr lang="en-US" dirty="0" smtClean="0"/>
              <a:t>Classes and subclasses for greater definition:</a:t>
            </a:r>
          </a:p>
          <a:p>
            <a:r>
              <a:rPr lang="en-US" sz="2800" dirty="0"/>
              <a:t>Level 1: B Shell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Level </a:t>
            </a:r>
            <a:r>
              <a:rPr lang="en-US" sz="2800" dirty="0"/>
              <a:t>2: B10 Superstructure</a:t>
            </a:r>
          </a:p>
          <a:p>
            <a:r>
              <a:rPr lang="en-US" sz="2800" dirty="0" smtClean="0"/>
              <a:t>    Level </a:t>
            </a:r>
            <a:r>
              <a:rPr lang="en-US" sz="2800" dirty="0"/>
              <a:t>3: B1010 Floor Construction</a:t>
            </a:r>
          </a:p>
          <a:p>
            <a:r>
              <a:rPr lang="en-US" sz="2800" dirty="0" smtClean="0"/>
              <a:t>      </a:t>
            </a:r>
            <a:r>
              <a:rPr lang="en-US" sz="2400" dirty="0" smtClean="0"/>
              <a:t>Level </a:t>
            </a:r>
            <a:r>
              <a:rPr lang="en-US" sz="2400" dirty="0"/>
              <a:t>4: B1010.10 Floor </a:t>
            </a:r>
            <a:r>
              <a:rPr lang="en-US" sz="2400" dirty="0" smtClean="0"/>
              <a:t>Structural Frame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     Level </a:t>
            </a:r>
            <a:r>
              <a:rPr lang="en-US" sz="2400" dirty="0"/>
              <a:t>5: B1010.10.WF Wood </a:t>
            </a:r>
            <a:r>
              <a:rPr lang="en-US" sz="2400" dirty="0" smtClean="0"/>
              <a:t>Floor Framing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Etc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0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75152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Early </a:t>
            </a:r>
            <a:r>
              <a:rPr lang="en-US" dirty="0"/>
              <a:t>stage design and pricing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Performance specification of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Organization of construction data in building information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77218"/>
          </a:xfrm>
        </p:spPr>
        <p:txBody>
          <a:bodyPr/>
          <a:lstStyle/>
          <a:p>
            <a:r>
              <a:rPr lang="en-US" dirty="0" err="1" smtClean="0"/>
              <a:t>OmniClass</a:t>
            </a:r>
            <a:r>
              <a:rPr lang="en-US" dirty="0" smtClean="0"/>
              <a:t> Construction Classification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255454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broadly flexible </a:t>
            </a:r>
            <a:r>
              <a:rPr lang="en-US" dirty="0" smtClean="0"/>
              <a:t>system for organizing construction </a:t>
            </a:r>
            <a:r>
              <a:rPr lang="en-US" dirty="0"/>
              <a:t>information according to any </a:t>
            </a:r>
            <a:r>
              <a:rPr lang="en-US" dirty="0" smtClean="0"/>
              <a:t>number </a:t>
            </a:r>
            <a:r>
              <a:rPr lang="en-US" dirty="0"/>
              <a:t>of schemes, such as function, form, elements, work results, phases, properties,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573560"/>
          </a:xfrm>
        </p:spPr>
        <p:txBody>
          <a:bodyPr/>
          <a:lstStyle/>
          <a:p>
            <a:r>
              <a:rPr lang="en-US" dirty="0"/>
              <a:t>15 Tables, </a:t>
            </a:r>
            <a:r>
              <a:rPr lang="en-US" dirty="0" smtClean="0"/>
              <a:t>e.g.: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13: Spaces by Function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21: </a:t>
            </a:r>
            <a:r>
              <a:rPr lang="en-US" sz="2400" dirty="0" smtClean="0"/>
              <a:t>Elements (like </a:t>
            </a:r>
            <a:r>
              <a:rPr lang="en-US" sz="2400" dirty="0" err="1" smtClean="0"/>
              <a:t>Uniformat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22: Work </a:t>
            </a:r>
            <a:r>
              <a:rPr lang="en-US" sz="2400" dirty="0" smtClean="0"/>
              <a:t>Results (like MasterFormat)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23: Products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31: Phases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32: 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35: Tools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41: Materials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Table </a:t>
            </a:r>
            <a:r>
              <a:rPr lang="en-US" sz="2400" dirty="0"/>
              <a:t>49: Properties</a:t>
            </a:r>
          </a:p>
        </p:txBody>
      </p:sp>
    </p:spTree>
    <p:extLst>
      <p:ext uri="{BB962C8B-B14F-4D97-AF65-F5344CB8AC3E}">
        <p14:creationId xmlns:p14="http://schemas.microsoft.com/office/powerpoint/2010/main" val="426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933384"/>
          </a:xfrm>
        </p:spPr>
        <p:txBody>
          <a:bodyPr/>
          <a:lstStyle/>
          <a:p>
            <a:r>
              <a:rPr lang="en-US" dirty="0" smtClean="0"/>
              <a:t>Information standards matter because of increasing: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Digital modeling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Complexity of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Sharing of data between disciplines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Extending data usage beyond the construction phase</a:t>
            </a:r>
          </a:p>
        </p:txBody>
      </p:sp>
    </p:spTree>
    <p:extLst>
      <p:ext uri="{BB962C8B-B14F-4D97-AF65-F5344CB8AC3E}">
        <p14:creationId xmlns:p14="http://schemas.microsoft.com/office/powerpoint/2010/main" val="2959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 Construction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936188"/>
          </a:xfrm>
        </p:spPr>
        <p:txBody>
          <a:bodyPr/>
          <a:lstStyle/>
          <a:p>
            <a:r>
              <a:rPr lang="en-US" sz="2800" dirty="0" smtClean="0"/>
              <a:t>Green building practices are maturing.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Standards are becoming more focused on verifiable performance outcomes.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Adoption is broadening.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Increasingly integrated with mainstream practices and costs.</a:t>
            </a:r>
          </a:p>
        </p:txBody>
      </p:sp>
    </p:spTree>
    <p:extLst>
      <p:ext uri="{BB962C8B-B14F-4D97-AF65-F5344CB8AC3E}">
        <p14:creationId xmlns:p14="http://schemas.microsoft.com/office/powerpoint/2010/main" val="12214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40"/>
            <a:ext cx="9144000" cy="5532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640080"/>
            <a:ext cx="9144000" cy="55321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59285"/>
            <a:ext cx="6019800" cy="3539430"/>
          </a:xfrm>
        </p:spPr>
        <p:txBody>
          <a:bodyPr/>
          <a:lstStyle/>
          <a:p>
            <a:r>
              <a:rPr lang="en-US" sz="6000" dirty="0" smtClean="0"/>
              <a:t>T</a:t>
            </a:r>
            <a:r>
              <a:rPr lang="en-US" dirty="0" smtClean="0"/>
              <a:t>HE </a:t>
            </a:r>
            <a:r>
              <a:rPr lang="en-US" sz="6000" dirty="0" smtClean="0"/>
              <a:t>W</a:t>
            </a:r>
            <a:r>
              <a:rPr lang="en-US" dirty="0" smtClean="0"/>
              <a:t>ORK 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sz="6000" dirty="0" smtClean="0"/>
              <a:t>C</a:t>
            </a:r>
            <a:r>
              <a:rPr lang="en-US" dirty="0" smtClean="0"/>
              <a:t>ONSTRUCTION </a:t>
            </a:r>
            <a:r>
              <a:rPr lang="en-US" sz="6000" dirty="0" smtClean="0"/>
              <a:t>P</a:t>
            </a:r>
            <a:r>
              <a:rPr lang="en-US" dirty="0" smtClean="0"/>
              <a:t>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Construction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19781"/>
          </a:xfrm>
        </p:spPr>
        <p:txBody>
          <a:bodyPr/>
          <a:lstStyle/>
          <a:p>
            <a:r>
              <a:rPr lang="en-US" dirty="0"/>
              <a:t>Allocation of responsibilities and risks among major </a:t>
            </a:r>
            <a:r>
              <a:rPr lang="en-US" dirty="0" smtClean="0"/>
              <a:t>parties: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Design team: architects, engineers, and other consultants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Construction team: General contractor, subcontractors, suppliers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team: Owner, financers, user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1668149"/>
          </a:xfrm>
        </p:spPr>
        <p:txBody>
          <a:bodyPr/>
          <a:lstStyle/>
          <a:p>
            <a:r>
              <a:rPr lang="en-US" dirty="0"/>
              <a:t>Design/Bid/Build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hires separate design and construction teams.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648200" cy="33416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4204228"/>
          </a:xfrm>
        </p:spPr>
        <p:txBody>
          <a:bodyPr/>
          <a:lstStyle/>
          <a:p>
            <a:r>
              <a:rPr lang="en-US" dirty="0"/>
              <a:t>Design/Bid/Build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Separate entities provide checks and balances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Difficult to integrate construction expertise into design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648200" cy="33416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3145476"/>
          </a:xfrm>
        </p:spPr>
        <p:txBody>
          <a:bodyPr/>
          <a:lstStyle/>
          <a:p>
            <a:r>
              <a:rPr lang="en-US" dirty="0"/>
              <a:t>Design/Build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hires single design and construction entity.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495800" cy="30972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038600" cy="4856714"/>
          </a:xfrm>
        </p:spPr>
        <p:txBody>
          <a:bodyPr/>
          <a:lstStyle/>
          <a:p>
            <a:r>
              <a:rPr lang="en-US" dirty="0"/>
              <a:t>Design/Build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Fosters coordination between A/E and </a:t>
            </a:r>
            <a:r>
              <a:rPr lang="en-US" sz="2800" dirty="0" smtClean="0"/>
              <a:t>GC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Single point of accountability for owner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Fewer </a:t>
            </a:r>
            <a:r>
              <a:rPr lang="en-US" sz="2800" dirty="0"/>
              <a:t>checks and balances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495800" cy="30972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91000" cy="4179606"/>
          </a:xfrm>
        </p:spPr>
        <p:txBody>
          <a:bodyPr/>
          <a:lstStyle/>
          <a:p>
            <a:r>
              <a:rPr lang="en-US" dirty="0"/>
              <a:t>Construction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Owner hires </a:t>
            </a:r>
            <a:r>
              <a:rPr lang="en-US" sz="2800" dirty="0" smtClean="0"/>
              <a:t>independent CM to </a:t>
            </a:r>
            <a:r>
              <a:rPr lang="en-US" sz="2800" dirty="0"/>
              <a:t>oversee design and construction </a:t>
            </a:r>
            <a:r>
              <a:rPr lang="en-US" sz="2800" dirty="0" smtClean="0"/>
              <a:t>services provided </a:t>
            </a:r>
            <a:r>
              <a:rPr lang="en-US" sz="2800" dirty="0"/>
              <a:t>by multiple entities.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495800" cy="39354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91000" cy="4696670"/>
          </a:xfrm>
        </p:spPr>
        <p:txBody>
          <a:bodyPr/>
          <a:lstStyle/>
          <a:p>
            <a:r>
              <a:rPr lang="en-US" dirty="0"/>
              <a:t>Construction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Construction expertise </a:t>
            </a:r>
            <a:r>
              <a:rPr lang="en-US" sz="2800" dirty="0"/>
              <a:t>is available to owner throughout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Most commonly associated with large scale, complex projects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495800" cy="39354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81978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CM </a:t>
            </a:r>
            <a:r>
              <a:rPr lang="en-US" dirty="0"/>
              <a:t>at risk: </a:t>
            </a:r>
            <a:r>
              <a:rPr lang="en-US" dirty="0" smtClean="0"/>
              <a:t>Aspects </a:t>
            </a:r>
            <a:r>
              <a:rPr lang="en-US" dirty="0"/>
              <a:t>of </a:t>
            </a:r>
            <a:r>
              <a:rPr lang="en-US" dirty="0" smtClean="0"/>
              <a:t>construction </a:t>
            </a:r>
            <a:r>
              <a:rPr lang="en-US" dirty="0"/>
              <a:t>manager </a:t>
            </a:r>
            <a:r>
              <a:rPr lang="en-US" dirty="0" smtClean="0"/>
              <a:t>and general contractor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Turnkey </a:t>
            </a:r>
            <a:r>
              <a:rPr lang="en-US" dirty="0" smtClean="0"/>
              <a:t>construction: Single entity provides </a:t>
            </a:r>
            <a:r>
              <a:rPr lang="en-US" dirty="0"/>
              <a:t>financing as well as construction 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Single-purpose entity: combines owner, design, and construction teams into one legal entity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And many </a:t>
            </a:r>
            <a:r>
              <a:rPr lang="en-US" dirty="0"/>
              <a:t>more </a:t>
            </a:r>
            <a:r>
              <a:rPr lang="en-US" dirty="0" smtClean="0"/>
              <a:t>variations…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Construction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243965"/>
          </a:xfrm>
        </p:spPr>
        <p:txBody>
          <a:bodyPr/>
          <a:lstStyle/>
          <a:p>
            <a:r>
              <a:rPr lang="en-US" i="1" dirty="0"/>
              <a:t>Fixed fee</a:t>
            </a:r>
            <a:r>
              <a:rPr lang="en-US" dirty="0"/>
              <a:t> (</a:t>
            </a:r>
            <a:r>
              <a:rPr lang="en-US" i="1" dirty="0"/>
              <a:t>lump sum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pays an agreed, fixed amount for work to be performed.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GC assumes most risk or potential reward for </a:t>
            </a:r>
            <a:r>
              <a:rPr lang="en-US" dirty="0" smtClean="0"/>
              <a:t>unplanned construction </a:t>
            </a:r>
            <a:r>
              <a:rPr lang="en-US" dirty="0"/>
              <a:t>costs or savings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016758"/>
          </a:xfrm>
        </p:spPr>
        <p:txBody>
          <a:bodyPr/>
          <a:lstStyle/>
          <a:p>
            <a:r>
              <a:rPr lang="en-US" dirty="0" smtClean="0"/>
              <a:t>How can the designer know if use of a particular product or material will: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Deplete nonrenewable resources?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Unnecessarily consume excess energy due to distant transportation?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Cause unhealthful emissions?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Have other harmful effects?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Construction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736407"/>
          </a:xfrm>
        </p:spPr>
        <p:txBody>
          <a:bodyPr/>
          <a:lstStyle/>
          <a:p>
            <a:r>
              <a:rPr lang="en-US" i="1" dirty="0"/>
              <a:t>Fixed fee</a:t>
            </a:r>
            <a:r>
              <a:rPr lang="en-US" dirty="0"/>
              <a:t> (</a:t>
            </a:r>
            <a:r>
              <a:rPr lang="en-US" i="1" dirty="0"/>
              <a:t>lump sum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Best </a:t>
            </a:r>
            <a:r>
              <a:rPr lang="en-US" dirty="0"/>
              <a:t>suited to projects where scope of work is </a:t>
            </a:r>
            <a:r>
              <a:rPr lang="en-US" dirty="0" smtClean="0"/>
              <a:t>well defined </a:t>
            </a:r>
            <a:r>
              <a:rPr lang="en-US" dirty="0"/>
              <a:t>before construction starts.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If scope is unknown, it is difficult to determine what the fixed, full cost should be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Construction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751522"/>
          </a:xfrm>
        </p:spPr>
        <p:txBody>
          <a:bodyPr/>
          <a:lstStyle/>
          <a:p>
            <a:r>
              <a:rPr lang="en-US" i="1" dirty="0" smtClean="0"/>
              <a:t>Cost Plus a Fee</a:t>
            </a:r>
            <a:endParaRPr lang="en-US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pays GC’s </a:t>
            </a:r>
            <a:r>
              <a:rPr lang="en-US" dirty="0" smtClean="0"/>
              <a:t>direct costs </a:t>
            </a:r>
            <a:r>
              <a:rPr lang="en-US" dirty="0"/>
              <a:t>plus </a:t>
            </a:r>
            <a:r>
              <a:rPr lang="en-US" dirty="0" smtClean="0"/>
              <a:t>an added </a:t>
            </a:r>
            <a:r>
              <a:rPr lang="en-US" dirty="0"/>
              <a:t>fee.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Owner assumes more cost risk/savings reward potential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Construction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228850"/>
          </a:xfrm>
        </p:spPr>
        <p:txBody>
          <a:bodyPr/>
          <a:lstStyle/>
          <a:p>
            <a:r>
              <a:rPr lang="en-US" i="1" dirty="0" smtClean="0"/>
              <a:t>Cost Plus a Fee</a:t>
            </a:r>
            <a:endParaRPr lang="en-US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Well </a:t>
            </a:r>
            <a:r>
              <a:rPr lang="en-US" dirty="0"/>
              <a:t>suited to projects where scope is not fully defined when construction begins.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Adding a </a:t>
            </a:r>
            <a:r>
              <a:rPr lang="en-US" i="1" dirty="0" smtClean="0"/>
              <a:t>guaranteed maximum price </a:t>
            </a:r>
            <a:r>
              <a:rPr lang="en-US" dirty="0" smtClean="0"/>
              <a:t>(</a:t>
            </a:r>
            <a:r>
              <a:rPr lang="en-US" i="1" dirty="0" err="1" smtClean="0"/>
              <a:t>GMAX</a:t>
            </a:r>
            <a:r>
              <a:rPr lang="en-US" i="1" dirty="0" smtClean="0"/>
              <a:t>, </a:t>
            </a:r>
            <a:r>
              <a:rPr lang="en-US" i="1" dirty="0" err="1" smtClean="0"/>
              <a:t>GMP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limits the maximum cost and shifts some cost risk back toward the contractor.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Construction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243965"/>
          </a:xfrm>
        </p:spPr>
        <p:txBody>
          <a:bodyPr/>
          <a:lstStyle/>
          <a:p>
            <a:r>
              <a:rPr lang="en-US" dirty="0" smtClean="0"/>
              <a:t>Other types of </a:t>
            </a:r>
            <a:r>
              <a:rPr lang="en-US" i="1" dirty="0" smtClean="0"/>
              <a:t>risk allocation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 smtClean="0"/>
              <a:t>Incentive provisions</a:t>
            </a:r>
            <a:r>
              <a:rPr lang="en-US" dirty="0" smtClean="0"/>
              <a:t> financially reward contractor for timely completion of cost savings.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i="1" dirty="0" smtClean="0"/>
              <a:t>Surety bonds</a:t>
            </a:r>
            <a:r>
              <a:rPr lang="en-US" dirty="0" smtClean="0"/>
              <a:t>, purchased by owner, protect against contractor default.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3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Phasing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4114800" cy="4696670"/>
          </a:xfrm>
        </p:spPr>
        <p:txBody>
          <a:bodyPr/>
          <a:lstStyle/>
          <a:p>
            <a:r>
              <a:rPr lang="en-US" i="1" dirty="0"/>
              <a:t>Sequential Construction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Each major </a:t>
            </a:r>
            <a:r>
              <a:rPr lang="en-US" sz="2800" dirty="0" smtClean="0"/>
              <a:t>phase </a:t>
            </a:r>
            <a:r>
              <a:rPr lang="en-US" sz="2800" dirty="0"/>
              <a:t>begins only after the preceding phase is </a:t>
            </a:r>
            <a:r>
              <a:rPr lang="en-US" sz="2800" dirty="0" smtClean="0"/>
              <a:t>complete.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Design is completed before construction begins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5029200" cy="35321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Phasing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4114800" cy="3834896"/>
          </a:xfrm>
        </p:spPr>
        <p:txBody>
          <a:bodyPr/>
          <a:lstStyle/>
          <a:p>
            <a:r>
              <a:rPr lang="en-US" i="1" dirty="0" smtClean="0"/>
              <a:t>Phased Construction</a:t>
            </a:r>
            <a:endParaRPr lang="en-US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Design and </a:t>
            </a:r>
            <a:r>
              <a:rPr lang="en-US" sz="2800" dirty="0" smtClean="0"/>
              <a:t>construction phases overlap.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Aim </a:t>
            </a:r>
            <a:r>
              <a:rPr lang="en-US" sz="2800" dirty="0"/>
              <a:t>is to reduce total project duration.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5029200" cy="35321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Phasing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72129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Sequential construction is simpler to manage.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Phased construction requires closer coordination between design and construction activities.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Phased construction can introduce additional risks if elements built early come into conflict with later design decisions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Phasing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11524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Phased construction is most naturally suited to design/build and construction management project delivery, where construction expertise is available during the design phases of the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Traditionally, sequential construction is most commonly associated with design/bid/build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2373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Scheduling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243965"/>
          </a:xfrm>
        </p:spPr>
        <p:txBody>
          <a:bodyPr/>
          <a:lstStyle/>
          <a:p>
            <a:r>
              <a:rPr lang="en-US" i="1" dirty="0"/>
              <a:t>Gantt Charts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Represent project tasks or phases on a horizontal timeline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Provide an easy to understand picture of a project schedule and </a:t>
            </a:r>
            <a:r>
              <a:rPr lang="en-US" dirty="0" smtClean="0"/>
              <a:t>relationships between phases.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4649787"/>
            <a:ext cx="9144000" cy="1598613"/>
            <a:chOff x="0" y="2868"/>
            <a:chExt cx="5760" cy="1007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24"/>
              <a:ext cx="5760" cy="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68"/>
              <a:ext cx="576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7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Scheduling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175706"/>
          </a:xfrm>
        </p:spPr>
        <p:txBody>
          <a:bodyPr/>
          <a:lstStyle/>
          <a:p>
            <a:r>
              <a:rPr lang="en-US" i="1" dirty="0"/>
              <a:t>Critical Path Method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Analyzes task dependencies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593902"/>
            <a:ext cx="6172201" cy="27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3191</Words>
  <Application>Microsoft Office PowerPoint</Application>
  <PresentationFormat>On-screen Show (4:3)</PresentationFormat>
  <Paragraphs>555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0" baseType="lpstr">
      <vt:lpstr>Arial</vt:lpstr>
      <vt:lpstr>Arial Black</vt:lpstr>
      <vt:lpstr>Baskerville Old Face</vt:lpstr>
      <vt:lpstr>Rockwell</vt:lpstr>
      <vt:lpstr>Verdana</vt:lpstr>
      <vt:lpstr>Default Design</vt:lpstr>
      <vt:lpstr>BUILDINGS  AND THE ENVIRONMENT</vt:lpstr>
      <vt:lpstr>Building Environmental Impacts</vt:lpstr>
      <vt:lpstr>Building Environmental Impacts</vt:lpstr>
      <vt:lpstr>Building Environmental Impacts</vt:lpstr>
      <vt:lpstr>Sustainability</vt:lpstr>
      <vt:lpstr>Sustainable Building Construction</vt:lpstr>
      <vt:lpstr>Sustainable Building Construction</vt:lpstr>
      <vt:lpstr>Sustainable Building Construction</vt:lpstr>
      <vt:lpstr>Sustainable Building Materials</vt:lpstr>
      <vt:lpstr>Environmental Labels</vt:lpstr>
      <vt:lpstr>ISO 14020 Environmental Labeling</vt:lpstr>
      <vt:lpstr>ISO 14020 Environmental Labeling</vt:lpstr>
      <vt:lpstr>ISO 14020 Environmental Labeling</vt:lpstr>
      <vt:lpstr>ISO 14020 Environmental Labeling</vt:lpstr>
      <vt:lpstr>ISO 14020 Environmental Labeling</vt:lpstr>
      <vt:lpstr>ISO 14020 Environmental Labeling</vt:lpstr>
      <vt:lpstr>ISO 14020 Environmental Labeling</vt:lpstr>
      <vt:lpstr>ISO 14020 Environmental Labeling</vt:lpstr>
      <vt:lpstr>PowerPoint Presentation</vt:lpstr>
      <vt:lpstr>PowerPoint Presentation</vt:lpstr>
      <vt:lpstr>PowerPoint Presentation</vt:lpstr>
      <vt:lpstr>ISO 14020 Environmental Labeling</vt:lpstr>
      <vt:lpstr>Life-Cycle Analysis (LCA)</vt:lpstr>
      <vt:lpstr>Life-Cycle Analysis (LCA)</vt:lpstr>
      <vt:lpstr>Life-Cycle Analysis (LCA)</vt:lpstr>
      <vt:lpstr>Life-Cycle Analysis (LCA)</vt:lpstr>
      <vt:lpstr>Assessing Sustainable Buildings</vt:lpstr>
      <vt:lpstr>LEED</vt:lpstr>
      <vt:lpstr>LEED</vt:lpstr>
      <vt:lpstr>LEED</vt:lpstr>
      <vt:lpstr>LEED-NC</vt:lpstr>
      <vt:lpstr>LEED</vt:lpstr>
      <vt:lpstr>Assessing Sustainable Buildings</vt:lpstr>
      <vt:lpstr>Living Building Challenge</vt:lpstr>
      <vt:lpstr>Living Building Challenge</vt:lpstr>
      <vt:lpstr>Living Building Challenge</vt:lpstr>
      <vt:lpstr>Living Building Challenge</vt:lpstr>
      <vt:lpstr>Assessing Sustainable Buildings</vt:lpstr>
      <vt:lpstr>Assessing Sustainable Buildings</vt:lpstr>
      <vt:lpstr>Sustainable Buildings</vt:lpstr>
      <vt:lpstr>Sustainable Buildings</vt:lpstr>
      <vt:lpstr>THE WORK  OF THE  DESIGN PROFESSIONAL</vt:lpstr>
      <vt:lpstr>Design Architect or Engineer</vt:lpstr>
      <vt:lpstr>Zoning Regulations</vt:lpstr>
      <vt:lpstr>Building Codes</vt:lpstr>
      <vt:lpstr>Building Codes</vt:lpstr>
      <vt:lpstr>Model Building Codes</vt:lpstr>
      <vt:lpstr>Model Building Codes</vt:lpstr>
      <vt:lpstr>IBC Occupancy Classifications</vt:lpstr>
      <vt:lpstr>IBC Occupancy Classifications</vt:lpstr>
      <vt:lpstr>IBC Occupancy Classifications</vt:lpstr>
      <vt:lpstr>IBC Construction Types</vt:lpstr>
      <vt:lpstr>IBC Construction Types</vt:lpstr>
      <vt:lpstr>IBC Construction Types</vt:lpstr>
      <vt:lpstr>IBC Construction Types</vt:lpstr>
      <vt:lpstr>IBC Allowable Height and Area</vt:lpstr>
      <vt:lpstr>IBC Allowable Height and Area</vt:lpstr>
      <vt:lpstr>IBC Allowable Height and Area</vt:lpstr>
      <vt:lpstr>IBC Allowable Height and Area</vt:lpstr>
      <vt:lpstr>IBC Allowable Height and Area</vt:lpstr>
      <vt:lpstr>IBC Allowable Height and Area</vt:lpstr>
      <vt:lpstr>Other Regulations</vt:lpstr>
      <vt:lpstr>Other Regulations</vt:lpstr>
      <vt:lpstr>Construction Standards</vt:lpstr>
      <vt:lpstr>Consensus Standards</vt:lpstr>
      <vt:lpstr>Government Agency Standards</vt:lpstr>
      <vt:lpstr>Private Industry Standards</vt:lpstr>
      <vt:lpstr>Trade and Professional Organization Standards</vt:lpstr>
      <vt:lpstr>Organizing Construction Information</vt:lpstr>
      <vt:lpstr>MasterFormat</vt:lpstr>
      <vt:lpstr>MasterFormat</vt:lpstr>
      <vt:lpstr>MasterFormat</vt:lpstr>
      <vt:lpstr>Other Organizational Systems</vt:lpstr>
      <vt:lpstr>UniFormat</vt:lpstr>
      <vt:lpstr>UniFormat</vt:lpstr>
      <vt:lpstr>UniFormat</vt:lpstr>
      <vt:lpstr>OmniClass Construction Classification System</vt:lpstr>
      <vt:lpstr>OmniClass</vt:lpstr>
      <vt:lpstr>Organizational Systems</vt:lpstr>
      <vt:lpstr>THE WORK  OF THE CONSTRUCTION PROFESSIONAL</vt:lpstr>
      <vt:lpstr>Providing Construction Services</vt:lpstr>
      <vt:lpstr>Project Delivery Methods</vt:lpstr>
      <vt:lpstr>Project Delivery Methods</vt:lpstr>
      <vt:lpstr>Project Delivery Methods</vt:lpstr>
      <vt:lpstr>Project Delivery Methods</vt:lpstr>
      <vt:lpstr>Project Delivery Methods</vt:lpstr>
      <vt:lpstr>Project Delivery Methods</vt:lpstr>
      <vt:lpstr>Project Delivery Methods</vt:lpstr>
      <vt:lpstr>Paying for Construction Services</vt:lpstr>
      <vt:lpstr>Paying for Construction Services</vt:lpstr>
      <vt:lpstr>Paying for Construction Services</vt:lpstr>
      <vt:lpstr>Paying for Construction Services</vt:lpstr>
      <vt:lpstr>Paying for Construction Services</vt:lpstr>
      <vt:lpstr>Construction Phasing</vt:lpstr>
      <vt:lpstr>Construction Phasing</vt:lpstr>
      <vt:lpstr>Construction Phasing</vt:lpstr>
      <vt:lpstr>Construction Phasing</vt:lpstr>
      <vt:lpstr>Construction Scheduling</vt:lpstr>
      <vt:lpstr>Construction Scheduling</vt:lpstr>
      <vt:lpstr>Construction Scheduling</vt:lpstr>
      <vt:lpstr>Managing Construction</vt:lpstr>
      <vt:lpstr>Managing Construction</vt:lpstr>
      <vt:lpstr>Managing Construction</vt:lpstr>
      <vt:lpstr>Trends</vt:lpstr>
    </vt:vector>
  </TitlesOfParts>
  <Company>Amphion Communications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Iano</dc:creator>
  <cp:lastModifiedBy>j</cp:lastModifiedBy>
  <cp:revision>156</cp:revision>
  <dcterms:created xsi:type="dcterms:W3CDTF">2008-10-29T16:39:40Z</dcterms:created>
  <dcterms:modified xsi:type="dcterms:W3CDTF">2013-10-09T22:57:25Z</dcterms:modified>
</cp:coreProperties>
</file>